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18288000" cy="10287000"/>
  <p:notesSz cx="6858000" cy="9144000"/>
  <p:embeddedFontLst>
    <p:embeddedFont>
      <p:font typeface="Canva Sans" panose="020B0604020202020204" charset="0"/>
      <p:regular r:id="rId98"/>
    </p:embeddedFont>
    <p:embeddedFont>
      <p:font typeface="Canva Sans Bold" panose="020B0604020202020204" charset="0"/>
      <p:regular r:id="rId99"/>
    </p:embeddedFont>
    <p:embeddedFont>
      <p:font typeface="Cooper Hewitt" panose="020B0604020202020204" charset="0"/>
      <p:regular r:id="rId100"/>
    </p:embeddedFont>
    <p:embeddedFont>
      <p:font typeface="Cooper Hewitt Bold" panose="020B0604020202020204" charset="0"/>
      <p:regular r:id="rId101"/>
    </p:embeddedFont>
    <p:embeddedFont>
      <p:font typeface="Georgia Pro" panose="02040502050405020303" pitchFamily="18" charset="0"/>
      <p:regular r:id="rId102"/>
      <p:bold r:id="rId103"/>
    </p:embeddedFont>
    <p:embeddedFont>
      <p:font typeface="Georgia Pro Bold" panose="02040802050405020203" pitchFamily="18" charset="0"/>
      <p:bold r:id="rId104"/>
    </p:embeddedFont>
    <p:embeddedFont>
      <p:font typeface="Mokoto" panose="020B0604020202020204" charset="0"/>
      <p:regular r:id="rId105"/>
    </p:embeddedFont>
    <p:embeddedFont>
      <p:font typeface="Poppins" panose="00000500000000000000" pitchFamily="2" charset="0"/>
      <p:regular r:id="rId106"/>
    </p:embeddedFont>
    <p:embeddedFont>
      <p:font typeface="Poppins Bold" panose="020B0604020202020204" charset="0"/>
      <p:regular r:id="rId107"/>
    </p:embeddedFont>
    <p:embeddedFont>
      <p:font typeface="Tomorrow" panose="020B0604020202020204" charset="0"/>
      <p:regular r:id="rId1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859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1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3.sv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3.sv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svg"/><Relationship Id="rId7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svg"/><Relationship Id="rId7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6.sv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6.svg"/><Relationship Id="rId7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6.sv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6.sv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46.svg"/><Relationship Id="rId10" Type="http://schemas.openxmlformats.org/officeDocument/2006/relationships/image" Target="../media/image75.jpg"/><Relationship Id="rId4" Type="http://schemas.openxmlformats.org/officeDocument/2006/relationships/image" Target="../media/image45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6.svg"/><Relationship Id="rId7" Type="http://schemas.openxmlformats.org/officeDocument/2006/relationships/image" Target="../media/image7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2.svg"/><Relationship Id="rId10" Type="http://schemas.openxmlformats.org/officeDocument/2006/relationships/image" Target="../media/image15.jp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6.svg"/><Relationship Id="rId7" Type="http://schemas.openxmlformats.org/officeDocument/2006/relationships/image" Target="../media/image8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8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8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9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9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9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9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9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6.svg"/><Relationship Id="rId7" Type="http://schemas.openxmlformats.org/officeDocument/2006/relationships/image" Target="../media/image10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image" Target="../media/image46.svg"/><Relationship Id="rId10" Type="http://schemas.openxmlformats.org/officeDocument/2006/relationships/image" Target="../media/image106.png"/><Relationship Id="rId4" Type="http://schemas.openxmlformats.org/officeDocument/2006/relationships/image" Target="../media/image45.png"/><Relationship Id="rId9" Type="http://schemas.openxmlformats.org/officeDocument/2006/relationships/image" Target="../media/image10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08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12" Type="http://schemas.openxmlformats.org/officeDocument/2006/relationships/image" Target="../media/image136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5.png"/><Relationship Id="rId5" Type="http://schemas.openxmlformats.org/officeDocument/2006/relationships/image" Target="../media/image131.svg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11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8.png"/><Relationship Id="rId7" Type="http://schemas.openxmlformats.org/officeDocument/2006/relationships/image" Target="../media/image11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41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19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0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10" Type="http://schemas.openxmlformats.org/officeDocument/2006/relationships/image" Target="../media/image119.svg"/><Relationship Id="rId4" Type="http://schemas.openxmlformats.org/officeDocument/2006/relationships/image" Target="../media/image139.png"/><Relationship Id="rId9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8.png"/><Relationship Id="rId7" Type="http://schemas.openxmlformats.org/officeDocument/2006/relationships/image" Target="../media/image11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39.png"/><Relationship Id="rId7" Type="http://schemas.openxmlformats.org/officeDocument/2006/relationships/image" Target="../media/image145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09.png"/><Relationship Id="rId9" Type="http://schemas.openxmlformats.org/officeDocument/2006/relationships/image" Target="../media/image11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48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19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33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2.png"/><Relationship Id="rId7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5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19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image" Target="../media/image139.png"/><Relationship Id="rId7" Type="http://schemas.openxmlformats.org/officeDocument/2006/relationships/image" Target="../media/image152.png"/><Relationship Id="rId12" Type="http://schemas.openxmlformats.org/officeDocument/2006/relationships/image" Target="../media/image11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8.png"/><Relationship Id="rId5" Type="http://schemas.openxmlformats.org/officeDocument/2006/relationships/image" Target="../media/image133.svg"/><Relationship Id="rId10" Type="http://schemas.openxmlformats.org/officeDocument/2006/relationships/image" Target="../media/image155.svg"/><Relationship Id="rId4" Type="http://schemas.openxmlformats.org/officeDocument/2006/relationships/image" Target="../media/image132.png"/><Relationship Id="rId9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2.png"/><Relationship Id="rId7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33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8.png"/><Relationship Id="rId7" Type="http://schemas.openxmlformats.org/officeDocument/2006/relationships/image" Target="../media/image133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19.svg"/><Relationship Id="rId5" Type="http://schemas.openxmlformats.org/officeDocument/2006/relationships/image" Target="../media/image109.png"/><Relationship Id="rId10" Type="http://schemas.openxmlformats.org/officeDocument/2006/relationships/image" Target="../media/image118.png"/><Relationship Id="rId4" Type="http://schemas.openxmlformats.org/officeDocument/2006/relationships/image" Target="../media/image139.png"/><Relationship Id="rId9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38.png"/><Relationship Id="rId7" Type="http://schemas.openxmlformats.org/officeDocument/2006/relationships/image" Target="../media/image160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09.png"/><Relationship Id="rId9" Type="http://schemas.openxmlformats.org/officeDocument/2006/relationships/image" Target="../media/image119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3" Type="http://schemas.openxmlformats.org/officeDocument/2006/relationships/image" Target="../media/image119.svg"/><Relationship Id="rId7" Type="http://schemas.openxmlformats.org/officeDocument/2006/relationships/image" Target="../media/image13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09.png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38.png"/><Relationship Id="rId7" Type="http://schemas.openxmlformats.org/officeDocument/2006/relationships/image" Target="../media/image133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19.svg"/><Relationship Id="rId5" Type="http://schemas.openxmlformats.org/officeDocument/2006/relationships/image" Target="../media/image109.png"/><Relationship Id="rId10" Type="http://schemas.openxmlformats.org/officeDocument/2006/relationships/image" Target="../media/image118.png"/><Relationship Id="rId4" Type="http://schemas.openxmlformats.org/officeDocument/2006/relationships/image" Target="../media/image139.png"/><Relationship Id="rId9" Type="http://schemas.openxmlformats.org/officeDocument/2006/relationships/image" Target="../media/image163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19.svg"/><Relationship Id="rId7" Type="http://schemas.openxmlformats.org/officeDocument/2006/relationships/image" Target="../media/image10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64.png"/><Relationship Id="rId4" Type="http://schemas.openxmlformats.org/officeDocument/2006/relationships/image" Target="../media/image137.png"/><Relationship Id="rId9" Type="http://schemas.openxmlformats.org/officeDocument/2006/relationships/image" Target="../media/image133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38.png"/><Relationship Id="rId7" Type="http://schemas.openxmlformats.org/officeDocument/2006/relationships/image" Target="../media/image10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11" Type="http://schemas.openxmlformats.org/officeDocument/2006/relationships/image" Target="../media/image119.svg"/><Relationship Id="rId5" Type="http://schemas.openxmlformats.org/officeDocument/2006/relationships/image" Target="../media/image132.png"/><Relationship Id="rId10" Type="http://schemas.openxmlformats.org/officeDocument/2006/relationships/image" Target="../media/image118.png"/><Relationship Id="rId4" Type="http://schemas.openxmlformats.org/officeDocument/2006/relationships/image" Target="../media/image139.png"/><Relationship Id="rId9" Type="http://schemas.openxmlformats.org/officeDocument/2006/relationships/image" Target="../media/image166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38.png"/><Relationship Id="rId7" Type="http://schemas.openxmlformats.org/officeDocument/2006/relationships/image" Target="../media/image133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19.svg"/><Relationship Id="rId5" Type="http://schemas.openxmlformats.org/officeDocument/2006/relationships/image" Target="../media/image109.png"/><Relationship Id="rId10" Type="http://schemas.openxmlformats.org/officeDocument/2006/relationships/image" Target="../media/image118.png"/><Relationship Id="rId4" Type="http://schemas.openxmlformats.org/officeDocument/2006/relationships/image" Target="../media/image139.png"/><Relationship Id="rId9" Type="http://schemas.openxmlformats.org/officeDocument/2006/relationships/image" Target="../media/image16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8.png"/><Relationship Id="rId7" Type="http://schemas.openxmlformats.org/officeDocument/2006/relationships/image" Target="../media/image11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10" Type="http://schemas.openxmlformats.org/officeDocument/2006/relationships/image" Target="../media/image170.svg"/><Relationship Id="rId4" Type="http://schemas.openxmlformats.org/officeDocument/2006/relationships/image" Target="../media/image132.png"/><Relationship Id="rId9" Type="http://schemas.openxmlformats.org/officeDocument/2006/relationships/image" Target="../media/image1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svg"/><Relationship Id="rId4" Type="http://schemas.openxmlformats.org/officeDocument/2006/relationships/image" Target="../media/image17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19.svg"/><Relationship Id="rId7" Type="http://schemas.openxmlformats.org/officeDocument/2006/relationships/image" Target="../media/image10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image" Target="../media/image175.svg"/><Relationship Id="rId5" Type="http://schemas.openxmlformats.org/officeDocument/2006/relationships/image" Target="../media/image138.png"/><Relationship Id="rId10" Type="http://schemas.openxmlformats.org/officeDocument/2006/relationships/image" Target="../media/image174.png"/><Relationship Id="rId4" Type="http://schemas.openxmlformats.org/officeDocument/2006/relationships/image" Target="../media/image137.png"/><Relationship Id="rId9" Type="http://schemas.openxmlformats.org/officeDocument/2006/relationships/image" Target="../media/image133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9.svg"/><Relationship Id="rId7" Type="http://schemas.openxmlformats.org/officeDocument/2006/relationships/image" Target="../media/image13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8.png"/><Relationship Id="rId7" Type="http://schemas.openxmlformats.org/officeDocument/2006/relationships/image" Target="../media/image11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10" Type="http://schemas.openxmlformats.org/officeDocument/2006/relationships/image" Target="../media/image178.svg"/><Relationship Id="rId4" Type="http://schemas.openxmlformats.org/officeDocument/2006/relationships/image" Target="../media/image109.png"/><Relationship Id="rId9" Type="http://schemas.openxmlformats.org/officeDocument/2006/relationships/image" Target="../media/image1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9.svg"/><Relationship Id="rId7" Type="http://schemas.openxmlformats.org/officeDocument/2006/relationships/image" Target="../media/image13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3.svg"/><Relationship Id="rId10" Type="http://schemas.openxmlformats.org/officeDocument/2006/relationships/image" Target="../media/image181.svg"/><Relationship Id="rId4" Type="http://schemas.openxmlformats.org/officeDocument/2006/relationships/image" Target="../media/image132.png"/><Relationship Id="rId9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33.svg"/><Relationship Id="rId7" Type="http://schemas.openxmlformats.org/officeDocument/2006/relationships/image" Target="../media/image18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8.png"/><Relationship Id="rId10" Type="http://schemas.openxmlformats.org/officeDocument/2006/relationships/hyperlink" Target="mailto:bootstrap@5.3.2" TargetMode="External"/><Relationship Id="rId4" Type="http://schemas.openxmlformats.org/officeDocument/2006/relationships/image" Target="../media/image137.png"/><Relationship Id="rId9" Type="http://schemas.openxmlformats.org/officeDocument/2006/relationships/image" Target="../media/image119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38.png"/><Relationship Id="rId7" Type="http://schemas.openxmlformats.org/officeDocument/2006/relationships/image" Target="../media/image11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jpg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18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86.png"/><Relationship Id="rId7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svg"/><Relationship Id="rId5" Type="http://schemas.openxmlformats.org/officeDocument/2006/relationships/image" Target="../media/image188.png"/><Relationship Id="rId4" Type="http://schemas.openxmlformats.org/officeDocument/2006/relationships/image" Target="../media/image187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svg"/><Relationship Id="rId3" Type="http://schemas.openxmlformats.org/officeDocument/2006/relationships/image" Target="../media/image119.svg"/><Relationship Id="rId7" Type="http://schemas.openxmlformats.org/officeDocument/2006/relationships/image" Target="../media/image19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8.png"/><Relationship Id="rId10" Type="http://schemas.openxmlformats.org/officeDocument/2006/relationships/image" Target="../media/image193.svg"/><Relationship Id="rId4" Type="http://schemas.openxmlformats.org/officeDocument/2006/relationships/image" Target="../media/image137.png"/><Relationship Id="rId9" Type="http://schemas.openxmlformats.org/officeDocument/2006/relationships/image" Target="../media/image19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svg"/><Relationship Id="rId3" Type="http://schemas.openxmlformats.org/officeDocument/2006/relationships/image" Target="../media/image119.svg"/><Relationship Id="rId7" Type="http://schemas.openxmlformats.org/officeDocument/2006/relationships/image" Target="../media/image19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38.png"/><Relationship Id="rId7" Type="http://schemas.openxmlformats.org/officeDocument/2006/relationships/image" Target="../media/image19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svg"/><Relationship Id="rId11" Type="http://schemas.openxmlformats.org/officeDocument/2006/relationships/image" Target="../media/image119.svg"/><Relationship Id="rId5" Type="http://schemas.openxmlformats.org/officeDocument/2006/relationships/image" Target="../media/image197.png"/><Relationship Id="rId10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20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202.jpg"/><Relationship Id="rId7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g"/><Relationship Id="rId5" Type="http://schemas.openxmlformats.org/officeDocument/2006/relationships/image" Target="../media/image191.svg"/><Relationship Id="rId4" Type="http://schemas.openxmlformats.org/officeDocument/2006/relationships/image" Target="../media/image19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38.png"/><Relationship Id="rId7" Type="http://schemas.openxmlformats.org/officeDocument/2006/relationships/image" Target="../media/image20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09.png"/><Relationship Id="rId9" Type="http://schemas.openxmlformats.org/officeDocument/2006/relationships/image" Target="../media/image119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205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jp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20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119.svg"/><Relationship Id="rId7" Type="http://schemas.openxmlformats.org/officeDocument/2006/relationships/image" Target="../media/image20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211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08.jpg"/><Relationship Id="rId4" Type="http://schemas.openxmlformats.org/officeDocument/2006/relationships/image" Target="../media/image119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214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109.png"/><Relationship Id="rId4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216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841830" y="-3821457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3" y="0"/>
                </a:moveTo>
                <a:lnTo>
                  <a:pt x="0" y="0"/>
                </a:lnTo>
                <a:lnTo>
                  <a:pt x="0" y="7202423"/>
                </a:lnTo>
                <a:lnTo>
                  <a:pt x="12077233" y="7202423"/>
                </a:lnTo>
                <a:lnTo>
                  <a:pt x="12077233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07553" y="2925882"/>
            <a:ext cx="15472893" cy="41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81"/>
              </a:lnSpc>
            </a:pPr>
            <a:r>
              <a:rPr lang="en-US" sz="11987" spc="-1294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WEB DEVELOPMENT</a:t>
            </a:r>
          </a:p>
        </p:txBody>
      </p:sp>
      <p:sp>
        <p:nvSpPr>
          <p:cNvPr id="5" name="Freeform 5"/>
          <p:cNvSpPr/>
          <p:nvPr/>
        </p:nvSpPr>
        <p:spPr>
          <a:xfrm>
            <a:off x="670310" y="6736334"/>
            <a:ext cx="7858618" cy="7101333"/>
          </a:xfrm>
          <a:custGeom>
            <a:avLst/>
            <a:gdLst/>
            <a:ahLst/>
            <a:cxnLst/>
            <a:rect l="l" t="t" r="r" b="b"/>
            <a:pathLst>
              <a:path w="7858618" h="7101333">
                <a:moveTo>
                  <a:pt x="0" y="0"/>
                </a:moveTo>
                <a:lnTo>
                  <a:pt x="7858618" y="0"/>
                </a:lnTo>
                <a:lnTo>
                  <a:pt x="7858618" y="7101332"/>
                </a:lnTo>
                <a:lnTo>
                  <a:pt x="0" y="7101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8149" y="4465424"/>
            <a:ext cx="9811393" cy="1356151"/>
          </a:xfrm>
          <a:custGeom>
            <a:avLst/>
            <a:gdLst/>
            <a:ahLst/>
            <a:cxnLst/>
            <a:rect l="l" t="t" r="r" b="b"/>
            <a:pathLst>
              <a:path w="9811393" h="1356151">
                <a:moveTo>
                  <a:pt x="0" y="0"/>
                </a:moveTo>
                <a:lnTo>
                  <a:pt x="9811392" y="0"/>
                </a:lnTo>
                <a:lnTo>
                  <a:pt x="9811392" y="1356152"/>
                </a:lnTo>
                <a:lnTo>
                  <a:pt x="0" y="135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58987" y="3665494"/>
            <a:ext cx="6955321" cy="2956011"/>
          </a:xfrm>
          <a:custGeom>
            <a:avLst/>
            <a:gdLst/>
            <a:ahLst/>
            <a:cxnLst/>
            <a:rect l="l" t="t" r="r" b="b"/>
            <a:pathLst>
              <a:path w="6955321" h="2956011">
                <a:moveTo>
                  <a:pt x="0" y="0"/>
                </a:moveTo>
                <a:lnTo>
                  <a:pt x="6955321" y="0"/>
                </a:lnTo>
                <a:lnTo>
                  <a:pt x="6955321" y="2956012"/>
                </a:lnTo>
                <a:lnTo>
                  <a:pt x="0" y="29560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1055837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Line Break &amp; Horizontal Rule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643122"/>
            <a:ext cx="7991581" cy="1708201"/>
          </a:xfrm>
          <a:custGeom>
            <a:avLst/>
            <a:gdLst/>
            <a:ahLst/>
            <a:cxnLst/>
            <a:rect l="l" t="t" r="r" b="b"/>
            <a:pathLst>
              <a:path w="7991581" h="1708201">
                <a:moveTo>
                  <a:pt x="0" y="0"/>
                </a:moveTo>
                <a:lnTo>
                  <a:pt x="7991581" y="0"/>
                </a:lnTo>
                <a:lnTo>
                  <a:pt x="7991581" y="1708200"/>
                </a:lnTo>
                <a:lnTo>
                  <a:pt x="0" y="1708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25411" y="4369486"/>
            <a:ext cx="7133889" cy="2425522"/>
          </a:xfrm>
          <a:custGeom>
            <a:avLst/>
            <a:gdLst/>
            <a:ahLst/>
            <a:cxnLst/>
            <a:rect l="l" t="t" r="r" b="b"/>
            <a:pathLst>
              <a:path w="7133889" h="2425522">
                <a:moveTo>
                  <a:pt x="0" y="0"/>
                </a:moveTo>
                <a:lnTo>
                  <a:pt x="7133889" y="0"/>
                </a:lnTo>
                <a:lnTo>
                  <a:pt x="7133889" y="2425522"/>
                </a:lnTo>
                <a:lnTo>
                  <a:pt x="0" y="2425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626856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Formatting Text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61727" y="3798896"/>
            <a:ext cx="9964546" cy="1087746"/>
          </a:xfrm>
          <a:custGeom>
            <a:avLst/>
            <a:gdLst/>
            <a:ahLst/>
            <a:cxnLst/>
            <a:rect l="l" t="t" r="r" b="b"/>
            <a:pathLst>
              <a:path w="9964546" h="1087746">
                <a:moveTo>
                  <a:pt x="0" y="0"/>
                </a:moveTo>
                <a:lnTo>
                  <a:pt x="9964546" y="0"/>
                </a:lnTo>
                <a:lnTo>
                  <a:pt x="9964546" y="1087746"/>
                </a:lnTo>
                <a:lnTo>
                  <a:pt x="0" y="1087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38" r="-70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56848" y="6097922"/>
            <a:ext cx="8174303" cy="2738392"/>
          </a:xfrm>
          <a:custGeom>
            <a:avLst/>
            <a:gdLst/>
            <a:ahLst/>
            <a:cxnLst/>
            <a:rect l="l" t="t" r="r" b="b"/>
            <a:pathLst>
              <a:path w="8174303" h="2738392">
                <a:moveTo>
                  <a:pt x="0" y="0"/>
                </a:moveTo>
                <a:lnTo>
                  <a:pt x="8174304" y="0"/>
                </a:lnTo>
                <a:lnTo>
                  <a:pt x="8174304" y="2738392"/>
                </a:lnTo>
                <a:lnTo>
                  <a:pt x="0" y="273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783528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Links and Navigation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103110"/>
            <a:ext cx="16230600" cy="669512"/>
          </a:xfrm>
          <a:custGeom>
            <a:avLst/>
            <a:gdLst/>
            <a:ahLst/>
            <a:cxnLst/>
            <a:rect l="l" t="t" r="r" b="b"/>
            <a:pathLst>
              <a:path w="16230600" h="669512">
                <a:moveTo>
                  <a:pt x="0" y="0"/>
                </a:moveTo>
                <a:lnTo>
                  <a:pt x="16230600" y="0"/>
                </a:lnTo>
                <a:lnTo>
                  <a:pt x="16230600" y="669513"/>
                </a:lnTo>
                <a:lnTo>
                  <a:pt x="0" y="66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23284" y="5000049"/>
            <a:ext cx="5031907" cy="4258251"/>
          </a:xfrm>
          <a:custGeom>
            <a:avLst/>
            <a:gdLst/>
            <a:ahLst/>
            <a:cxnLst/>
            <a:rect l="l" t="t" r="r" b="b"/>
            <a:pathLst>
              <a:path w="5031907" h="4258251">
                <a:moveTo>
                  <a:pt x="0" y="0"/>
                </a:moveTo>
                <a:lnTo>
                  <a:pt x="5031907" y="0"/>
                </a:lnTo>
                <a:lnTo>
                  <a:pt x="5031907" y="4258251"/>
                </a:lnTo>
                <a:lnTo>
                  <a:pt x="0" y="42582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4525600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Images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2527" y="3374018"/>
            <a:ext cx="4505494" cy="6356958"/>
          </a:xfrm>
          <a:custGeom>
            <a:avLst/>
            <a:gdLst/>
            <a:ahLst/>
            <a:cxnLst/>
            <a:rect l="l" t="t" r="r" b="b"/>
            <a:pathLst>
              <a:path w="4505494" h="6356958">
                <a:moveTo>
                  <a:pt x="0" y="0"/>
                </a:moveTo>
                <a:lnTo>
                  <a:pt x="4505494" y="0"/>
                </a:lnTo>
                <a:lnTo>
                  <a:pt x="450549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86402" y="3814738"/>
            <a:ext cx="8796014" cy="5475519"/>
          </a:xfrm>
          <a:custGeom>
            <a:avLst/>
            <a:gdLst/>
            <a:ahLst/>
            <a:cxnLst/>
            <a:rect l="l" t="t" r="r" b="b"/>
            <a:pathLst>
              <a:path w="8796014" h="5475519">
                <a:moveTo>
                  <a:pt x="0" y="0"/>
                </a:moveTo>
                <a:lnTo>
                  <a:pt x="8796014" y="0"/>
                </a:lnTo>
                <a:lnTo>
                  <a:pt x="8796014" y="5475518"/>
                </a:lnTo>
                <a:lnTo>
                  <a:pt x="0" y="54755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3687400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Lists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0800" y="3817374"/>
            <a:ext cx="6037653" cy="4519712"/>
          </a:xfrm>
          <a:custGeom>
            <a:avLst/>
            <a:gdLst/>
            <a:ahLst/>
            <a:cxnLst/>
            <a:rect l="l" t="t" r="r" b="b"/>
            <a:pathLst>
              <a:path w="6037653" h="4519712">
                <a:moveTo>
                  <a:pt x="0" y="0"/>
                </a:moveTo>
                <a:lnTo>
                  <a:pt x="6037653" y="0"/>
                </a:lnTo>
                <a:lnTo>
                  <a:pt x="6037653" y="4519713"/>
                </a:lnTo>
                <a:lnTo>
                  <a:pt x="0" y="451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12046" y="4109327"/>
            <a:ext cx="9628887" cy="3935808"/>
          </a:xfrm>
          <a:custGeom>
            <a:avLst/>
            <a:gdLst/>
            <a:ahLst/>
            <a:cxnLst/>
            <a:rect l="l" t="t" r="r" b="b"/>
            <a:pathLst>
              <a:path w="9628887" h="3935808">
                <a:moveTo>
                  <a:pt x="0" y="0"/>
                </a:moveTo>
                <a:lnTo>
                  <a:pt x="9628888" y="0"/>
                </a:lnTo>
                <a:lnTo>
                  <a:pt x="9628888" y="3935807"/>
                </a:lnTo>
                <a:lnTo>
                  <a:pt x="0" y="39358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00" y="2102271"/>
            <a:ext cx="3839800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0800" y="4924553"/>
            <a:ext cx="8623257" cy="1476733"/>
          </a:xfrm>
          <a:custGeom>
            <a:avLst/>
            <a:gdLst/>
            <a:ahLst/>
            <a:cxnLst/>
            <a:rect l="l" t="t" r="r" b="b"/>
            <a:pathLst>
              <a:path w="8623257" h="1476733">
                <a:moveTo>
                  <a:pt x="0" y="0"/>
                </a:moveTo>
                <a:lnTo>
                  <a:pt x="8623257" y="0"/>
                </a:lnTo>
                <a:lnTo>
                  <a:pt x="8623257" y="1476733"/>
                </a:lnTo>
                <a:lnTo>
                  <a:pt x="0" y="1476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07048" y="4323107"/>
            <a:ext cx="7145664" cy="2679624"/>
          </a:xfrm>
          <a:custGeom>
            <a:avLst/>
            <a:gdLst/>
            <a:ahLst/>
            <a:cxnLst/>
            <a:rect l="l" t="t" r="r" b="b"/>
            <a:pathLst>
              <a:path w="7145664" h="2679624">
                <a:moveTo>
                  <a:pt x="0" y="0"/>
                </a:moveTo>
                <a:lnTo>
                  <a:pt x="7145664" y="0"/>
                </a:lnTo>
                <a:lnTo>
                  <a:pt x="7145664" y="2679624"/>
                </a:lnTo>
                <a:lnTo>
                  <a:pt x="0" y="2679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799" y="2102271"/>
            <a:ext cx="4363045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51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17291" y="5956062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460910" y="-3334898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3" y="0"/>
                </a:moveTo>
                <a:lnTo>
                  <a:pt x="0" y="0"/>
                </a:lnTo>
                <a:lnTo>
                  <a:pt x="0" y="7202423"/>
                </a:lnTo>
                <a:lnTo>
                  <a:pt x="12077233" y="7202423"/>
                </a:lnTo>
                <a:lnTo>
                  <a:pt x="120772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279959"/>
            <a:ext cx="4265064" cy="3331026"/>
          </a:xfrm>
          <a:custGeom>
            <a:avLst/>
            <a:gdLst/>
            <a:ahLst/>
            <a:cxnLst/>
            <a:rect l="l" t="t" r="r" b="b"/>
            <a:pathLst>
              <a:path w="4265064" h="3331026">
                <a:moveTo>
                  <a:pt x="0" y="0"/>
                </a:moveTo>
                <a:lnTo>
                  <a:pt x="4265064" y="0"/>
                </a:lnTo>
                <a:lnTo>
                  <a:pt x="4265064" y="3331026"/>
                </a:lnTo>
                <a:lnTo>
                  <a:pt x="0" y="3331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1783062"/>
            <a:ext cx="5660076" cy="921014"/>
          </a:xfrm>
          <a:custGeom>
            <a:avLst/>
            <a:gdLst/>
            <a:ahLst/>
            <a:cxnLst/>
            <a:rect l="l" t="t" r="r" b="b"/>
            <a:pathLst>
              <a:path w="5660076" h="921014">
                <a:moveTo>
                  <a:pt x="0" y="0"/>
                </a:moveTo>
                <a:lnTo>
                  <a:pt x="5660076" y="0"/>
                </a:lnTo>
                <a:lnTo>
                  <a:pt x="5660076" y="921014"/>
                </a:lnTo>
                <a:lnTo>
                  <a:pt x="0" y="921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1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105184"/>
            <a:ext cx="5308483" cy="3226150"/>
          </a:xfrm>
          <a:custGeom>
            <a:avLst/>
            <a:gdLst/>
            <a:ahLst/>
            <a:cxnLst/>
            <a:rect l="l" t="t" r="r" b="b"/>
            <a:pathLst>
              <a:path w="5308483" h="3226150">
                <a:moveTo>
                  <a:pt x="0" y="0"/>
                </a:moveTo>
                <a:lnTo>
                  <a:pt x="5308483" y="0"/>
                </a:lnTo>
                <a:lnTo>
                  <a:pt x="5308483" y="3226150"/>
                </a:lnTo>
                <a:lnTo>
                  <a:pt x="0" y="3226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768804"/>
            <a:ext cx="7041014" cy="3283169"/>
          </a:xfrm>
          <a:custGeom>
            <a:avLst/>
            <a:gdLst/>
            <a:ahLst/>
            <a:cxnLst/>
            <a:rect l="l" t="t" r="r" b="b"/>
            <a:pathLst>
              <a:path w="7041014" h="3283169">
                <a:moveTo>
                  <a:pt x="0" y="0"/>
                </a:moveTo>
                <a:lnTo>
                  <a:pt x="7041014" y="0"/>
                </a:lnTo>
                <a:lnTo>
                  <a:pt x="7041014" y="3283169"/>
                </a:lnTo>
                <a:lnTo>
                  <a:pt x="0" y="32831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082991" y="4460959"/>
            <a:ext cx="7315200" cy="2514600"/>
          </a:xfrm>
          <a:custGeom>
            <a:avLst/>
            <a:gdLst/>
            <a:ahLst/>
            <a:cxnLst/>
            <a:rect l="l" t="t" r="r" b="b"/>
            <a:pathLst>
              <a:path w="7315200" h="2514600">
                <a:moveTo>
                  <a:pt x="0" y="0"/>
                </a:moveTo>
                <a:lnTo>
                  <a:pt x="7315200" y="0"/>
                </a:lnTo>
                <a:lnTo>
                  <a:pt x="7315200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400000">
            <a:off x="14223371" y="4022302"/>
            <a:ext cx="5978341" cy="2055055"/>
          </a:xfrm>
          <a:custGeom>
            <a:avLst/>
            <a:gdLst/>
            <a:ahLst/>
            <a:cxnLst/>
            <a:rect l="l" t="t" r="r" b="b"/>
            <a:pathLst>
              <a:path w="5978341" h="2055055">
                <a:moveTo>
                  <a:pt x="0" y="0"/>
                </a:moveTo>
                <a:lnTo>
                  <a:pt x="5978341" y="0"/>
                </a:lnTo>
                <a:lnTo>
                  <a:pt x="5978341" y="2055055"/>
                </a:lnTo>
                <a:lnTo>
                  <a:pt x="0" y="205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57275"/>
            <a:ext cx="6326684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&amp; CSS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17291" y="5956062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460910" y="-3334898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3" y="0"/>
                </a:moveTo>
                <a:lnTo>
                  <a:pt x="0" y="0"/>
                </a:lnTo>
                <a:lnTo>
                  <a:pt x="0" y="7202423"/>
                </a:lnTo>
                <a:lnTo>
                  <a:pt x="12077233" y="7202423"/>
                </a:lnTo>
                <a:lnTo>
                  <a:pt x="12077233" y="0"/>
                </a:lnTo>
                <a:close/>
              </a:path>
            </a:pathLst>
          </a:custGeom>
          <a:blipFill>
            <a:blip r:embed="rId4">
              <a:alphaModFix amt="3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279959"/>
            <a:ext cx="4265064" cy="3331026"/>
          </a:xfrm>
          <a:custGeom>
            <a:avLst/>
            <a:gdLst/>
            <a:ahLst/>
            <a:cxnLst/>
            <a:rect l="l" t="t" r="r" b="b"/>
            <a:pathLst>
              <a:path w="4265064" h="3331026">
                <a:moveTo>
                  <a:pt x="0" y="0"/>
                </a:moveTo>
                <a:lnTo>
                  <a:pt x="4265064" y="0"/>
                </a:lnTo>
                <a:lnTo>
                  <a:pt x="4265064" y="3331026"/>
                </a:lnTo>
                <a:lnTo>
                  <a:pt x="0" y="3331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1783062"/>
            <a:ext cx="5660076" cy="921014"/>
          </a:xfrm>
          <a:custGeom>
            <a:avLst/>
            <a:gdLst/>
            <a:ahLst/>
            <a:cxnLst/>
            <a:rect l="l" t="t" r="r" b="b"/>
            <a:pathLst>
              <a:path w="5660076" h="921014">
                <a:moveTo>
                  <a:pt x="0" y="0"/>
                </a:moveTo>
                <a:lnTo>
                  <a:pt x="5660076" y="0"/>
                </a:lnTo>
                <a:lnTo>
                  <a:pt x="5660076" y="921014"/>
                </a:lnTo>
                <a:lnTo>
                  <a:pt x="0" y="921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1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105184"/>
            <a:ext cx="5308483" cy="3226150"/>
          </a:xfrm>
          <a:custGeom>
            <a:avLst/>
            <a:gdLst/>
            <a:ahLst/>
            <a:cxnLst/>
            <a:rect l="l" t="t" r="r" b="b"/>
            <a:pathLst>
              <a:path w="5308483" h="3226150">
                <a:moveTo>
                  <a:pt x="0" y="0"/>
                </a:moveTo>
                <a:lnTo>
                  <a:pt x="5308483" y="0"/>
                </a:lnTo>
                <a:lnTo>
                  <a:pt x="5308483" y="3226150"/>
                </a:lnTo>
                <a:lnTo>
                  <a:pt x="0" y="3226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768804"/>
            <a:ext cx="7041014" cy="3283169"/>
          </a:xfrm>
          <a:custGeom>
            <a:avLst/>
            <a:gdLst/>
            <a:ahLst/>
            <a:cxnLst/>
            <a:rect l="l" t="t" r="r" b="b"/>
            <a:pathLst>
              <a:path w="7041014" h="3283169">
                <a:moveTo>
                  <a:pt x="0" y="0"/>
                </a:moveTo>
                <a:lnTo>
                  <a:pt x="7041014" y="0"/>
                </a:lnTo>
                <a:lnTo>
                  <a:pt x="7041014" y="3283169"/>
                </a:lnTo>
                <a:lnTo>
                  <a:pt x="0" y="32831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082991" y="4460959"/>
            <a:ext cx="7315200" cy="2514600"/>
          </a:xfrm>
          <a:custGeom>
            <a:avLst/>
            <a:gdLst/>
            <a:ahLst/>
            <a:cxnLst/>
            <a:rect l="l" t="t" r="r" b="b"/>
            <a:pathLst>
              <a:path w="7315200" h="2514600">
                <a:moveTo>
                  <a:pt x="0" y="0"/>
                </a:moveTo>
                <a:lnTo>
                  <a:pt x="7315200" y="0"/>
                </a:lnTo>
                <a:lnTo>
                  <a:pt x="7315200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400000">
            <a:off x="14223371" y="4022302"/>
            <a:ext cx="5978341" cy="2055055"/>
          </a:xfrm>
          <a:custGeom>
            <a:avLst/>
            <a:gdLst/>
            <a:ahLst/>
            <a:cxnLst/>
            <a:rect l="l" t="t" r="r" b="b"/>
            <a:pathLst>
              <a:path w="5978341" h="2055055">
                <a:moveTo>
                  <a:pt x="0" y="0"/>
                </a:moveTo>
                <a:lnTo>
                  <a:pt x="5978341" y="0"/>
                </a:lnTo>
                <a:lnTo>
                  <a:pt x="5978341" y="2055055"/>
                </a:lnTo>
                <a:lnTo>
                  <a:pt x="0" y="205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57275"/>
            <a:ext cx="6326684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&amp; CSS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49169" y="1202672"/>
            <a:ext cx="11549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74038" y="2741361"/>
            <a:ext cx="1435026" cy="50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</a:pPr>
            <a:r>
              <a:rPr lang="en-US" sz="29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Internal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68430" y="6188414"/>
            <a:ext cx="17165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External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17291" y="5956062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460910" y="-3334898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3" y="0"/>
                </a:moveTo>
                <a:lnTo>
                  <a:pt x="0" y="0"/>
                </a:lnTo>
                <a:lnTo>
                  <a:pt x="0" y="7202423"/>
                </a:lnTo>
                <a:lnTo>
                  <a:pt x="12077233" y="7202423"/>
                </a:lnTo>
                <a:lnTo>
                  <a:pt x="120772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57275"/>
            <a:ext cx="6326684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&amp; CSS</a:t>
            </a:r>
          </a:p>
        </p:txBody>
      </p:sp>
      <p:sp>
        <p:nvSpPr>
          <p:cNvPr id="5" name="Freeform 5"/>
          <p:cNvSpPr/>
          <p:nvPr/>
        </p:nvSpPr>
        <p:spPr>
          <a:xfrm>
            <a:off x="3934045" y="3034001"/>
            <a:ext cx="11301259" cy="5806022"/>
          </a:xfrm>
          <a:custGeom>
            <a:avLst/>
            <a:gdLst/>
            <a:ahLst/>
            <a:cxnLst/>
            <a:rect l="l" t="t" r="r" b="b"/>
            <a:pathLst>
              <a:path w="11301259" h="5806022">
                <a:moveTo>
                  <a:pt x="0" y="0"/>
                </a:moveTo>
                <a:lnTo>
                  <a:pt x="11301259" y="0"/>
                </a:lnTo>
                <a:lnTo>
                  <a:pt x="11301259" y="5806022"/>
                </a:lnTo>
                <a:lnTo>
                  <a:pt x="0" y="5806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2893580" y="5162550"/>
            <a:ext cx="649224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13346" y="3988975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91273" y="-381257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0" y="0"/>
                </a:moveTo>
                <a:lnTo>
                  <a:pt x="8718996" y="0"/>
                </a:lnTo>
                <a:lnTo>
                  <a:pt x="8718996" y="7625158"/>
                </a:lnTo>
                <a:lnTo>
                  <a:pt x="0" y="76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99435" y="8728134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0" y="0"/>
                </a:moveTo>
                <a:lnTo>
                  <a:pt x="8718996" y="0"/>
                </a:lnTo>
                <a:lnTo>
                  <a:pt x="8718996" y="7625159"/>
                </a:lnTo>
                <a:lnTo>
                  <a:pt x="0" y="7625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92055" y="2038278"/>
            <a:ext cx="6503714" cy="6210443"/>
          </a:xfrm>
          <a:custGeom>
            <a:avLst/>
            <a:gdLst/>
            <a:ahLst/>
            <a:cxnLst/>
            <a:rect l="l" t="t" r="r" b="b"/>
            <a:pathLst>
              <a:path w="6503714" h="6210443">
                <a:moveTo>
                  <a:pt x="0" y="0"/>
                </a:moveTo>
                <a:lnTo>
                  <a:pt x="6503714" y="0"/>
                </a:lnTo>
                <a:lnTo>
                  <a:pt x="6503714" y="6210444"/>
                </a:lnTo>
                <a:lnTo>
                  <a:pt x="0" y="6210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44723" y="2168466"/>
            <a:ext cx="6999277" cy="11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4"/>
              </a:lnSpc>
            </a:pPr>
            <a:r>
              <a:rPr lang="en-US" sz="3995" spc="-431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WHAT IS A WEBSITE MADE UP OF?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4723" y="3898304"/>
            <a:ext cx="8368623" cy="273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HTML: The skeleton – provides structure.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Tomorrow"/>
              <a:ea typeface="Tomorrow"/>
              <a:cs typeface="Tomorrow"/>
              <a:sym typeface="Tomorrow"/>
            </a:endParaRPr>
          </a:p>
          <a:p>
            <a:pPr marL="561337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CSS: The skin and style – defines appearance.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Tomorrow"/>
              <a:ea typeface="Tomorrow"/>
              <a:cs typeface="Tomorrow"/>
              <a:sym typeface="Tomorrow"/>
            </a:endParaRPr>
          </a:p>
          <a:p>
            <a:pPr marL="561337" lvl="1" indent="-280669" algn="l">
              <a:lnSpc>
                <a:spcPts val="3639"/>
              </a:lnSpc>
              <a:spcBef>
                <a:spcPct val="0"/>
              </a:spcBef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JavaScript: The brain – adds behavior and interactivity.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65329" y="4544143"/>
            <a:ext cx="7943516" cy="1658180"/>
          </a:xfrm>
          <a:custGeom>
            <a:avLst/>
            <a:gdLst/>
            <a:ahLst/>
            <a:cxnLst/>
            <a:rect l="l" t="t" r="r" b="b"/>
            <a:pathLst>
              <a:path w="7943516" h="1658180">
                <a:moveTo>
                  <a:pt x="0" y="0"/>
                </a:moveTo>
                <a:lnTo>
                  <a:pt x="7943516" y="0"/>
                </a:lnTo>
                <a:lnTo>
                  <a:pt x="7943516" y="1658180"/>
                </a:lnTo>
                <a:lnTo>
                  <a:pt x="0" y="1658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7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57275"/>
            <a:ext cx="6662291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 SYNTAX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8295525" y="5658800"/>
            <a:ext cx="0" cy="132625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AutoShape 7"/>
          <p:cNvSpPr/>
          <p:nvPr/>
        </p:nvSpPr>
        <p:spPr>
          <a:xfrm flipV="1">
            <a:off x="11261055" y="5658800"/>
            <a:ext cx="0" cy="132625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AutoShape 8"/>
          <p:cNvSpPr/>
          <p:nvPr/>
        </p:nvSpPr>
        <p:spPr>
          <a:xfrm>
            <a:off x="6326835" y="3301942"/>
            <a:ext cx="0" cy="132625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TextBox 9"/>
          <p:cNvSpPr txBox="1"/>
          <p:nvPr/>
        </p:nvSpPr>
        <p:spPr>
          <a:xfrm>
            <a:off x="5565085" y="2721552"/>
            <a:ext cx="17500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Selector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8028" y="6918383"/>
            <a:ext cx="185499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Property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43991" y="6918383"/>
            <a:ext cx="11672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Value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60659"/>
            <a:ext cx="7948609" cy="3517259"/>
          </a:xfrm>
          <a:custGeom>
            <a:avLst/>
            <a:gdLst/>
            <a:ahLst/>
            <a:cxnLst/>
            <a:rect l="l" t="t" r="r" b="b"/>
            <a:pathLst>
              <a:path w="7948609" h="3517259">
                <a:moveTo>
                  <a:pt x="0" y="0"/>
                </a:moveTo>
                <a:lnTo>
                  <a:pt x="7948609" y="0"/>
                </a:lnTo>
                <a:lnTo>
                  <a:pt x="7948609" y="3517259"/>
                </a:lnTo>
                <a:lnTo>
                  <a:pt x="0" y="3517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764462"/>
            <a:ext cx="5763092" cy="3635877"/>
          </a:xfrm>
          <a:custGeom>
            <a:avLst/>
            <a:gdLst/>
            <a:ahLst/>
            <a:cxnLst/>
            <a:rect l="l" t="t" r="r" b="b"/>
            <a:pathLst>
              <a:path w="5763092" h="3635877">
                <a:moveTo>
                  <a:pt x="0" y="0"/>
                </a:moveTo>
                <a:lnTo>
                  <a:pt x="5763092" y="0"/>
                </a:lnTo>
                <a:lnTo>
                  <a:pt x="5763092" y="3635877"/>
                </a:lnTo>
                <a:lnTo>
                  <a:pt x="0" y="3635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0905" y="5055339"/>
            <a:ext cx="6684630" cy="4202961"/>
          </a:xfrm>
          <a:custGeom>
            <a:avLst/>
            <a:gdLst/>
            <a:ahLst/>
            <a:cxnLst/>
            <a:rect l="l" t="t" r="r" b="b"/>
            <a:pathLst>
              <a:path w="6684630" h="4202961">
                <a:moveTo>
                  <a:pt x="0" y="0"/>
                </a:moveTo>
                <a:lnTo>
                  <a:pt x="6684630" y="0"/>
                </a:lnTo>
                <a:lnTo>
                  <a:pt x="6684630" y="4202961"/>
                </a:lnTo>
                <a:lnTo>
                  <a:pt x="0" y="4202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552174" y="3464"/>
            <a:ext cx="8461400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SELECTORS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70905" y="1797104"/>
            <a:ext cx="6684630" cy="247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ooper Hewitt"/>
                <a:ea typeface="Cooper Hewitt"/>
                <a:cs typeface="Cooper Hewitt"/>
                <a:sym typeface="Cooper Hewitt"/>
              </a:rPr>
              <a:t>Selectors: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Cooper Hewitt"/>
                <a:ea typeface="Cooper Hewitt"/>
                <a:cs typeface="Cooper Hewitt"/>
                <a:sym typeface="Cooper Hewitt"/>
              </a:rPr>
              <a:t>Universal: </a:t>
            </a:r>
            <a:r>
              <a:rPr lang="en-US" sz="33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*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Cooper Hewitt"/>
                <a:ea typeface="Cooper Hewitt"/>
                <a:cs typeface="Cooper Hewitt"/>
                <a:sym typeface="Cooper Hewitt"/>
              </a:rPr>
              <a:t>Class: </a:t>
            </a:r>
            <a:r>
              <a:rPr lang="en-US" sz="33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.class_name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Cooper Hewitt"/>
                <a:ea typeface="Cooper Hewitt"/>
                <a:cs typeface="Cooper Hewitt"/>
                <a:sym typeface="Cooper Hewitt"/>
              </a:rPr>
              <a:t>ID: </a:t>
            </a:r>
            <a:r>
              <a:rPr lang="en-US" sz="33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#id_name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98199" y="4241405"/>
            <a:ext cx="7961101" cy="2517698"/>
          </a:xfrm>
          <a:custGeom>
            <a:avLst/>
            <a:gdLst/>
            <a:ahLst/>
            <a:cxnLst/>
            <a:rect l="l" t="t" r="r" b="b"/>
            <a:pathLst>
              <a:path w="7961101" h="2517698">
                <a:moveTo>
                  <a:pt x="0" y="0"/>
                </a:moveTo>
                <a:lnTo>
                  <a:pt x="7961101" y="0"/>
                </a:lnTo>
                <a:lnTo>
                  <a:pt x="7961101" y="2517698"/>
                </a:lnTo>
                <a:lnTo>
                  <a:pt x="0" y="2517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4601" y="6064483"/>
            <a:ext cx="7813620" cy="3193817"/>
          </a:xfrm>
          <a:custGeom>
            <a:avLst/>
            <a:gdLst/>
            <a:ahLst/>
            <a:cxnLst/>
            <a:rect l="l" t="t" r="r" b="b"/>
            <a:pathLst>
              <a:path w="7813620" h="3193817">
                <a:moveTo>
                  <a:pt x="0" y="0"/>
                </a:moveTo>
                <a:lnTo>
                  <a:pt x="7813619" y="0"/>
                </a:lnTo>
                <a:lnTo>
                  <a:pt x="7813619" y="3193817"/>
                </a:lnTo>
                <a:lnTo>
                  <a:pt x="0" y="3193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4601" y="2686514"/>
            <a:ext cx="8159399" cy="2580410"/>
          </a:xfrm>
          <a:custGeom>
            <a:avLst/>
            <a:gdLst/>
            <a:ahLst/>
            <a:cxnLst/>
            <a:rect l="l" t="t" r="r" b="b"/>
            <a:pathLst>
              <a:path w="8159399" h="2580410">
                <a:moveTo>
                  <a:pt x="0" y="0"/>
                </a:moveTo>
                <a:lnTo>
                  <a:pt x="8159399" y="0"/>
                </a:lnTo>
                <a:lnTo>
                  <a:pt x="8159399" y="2580410"/>
                </a:lnTo>
                <a:lnTo>
                  <a:pt x="0" y="2580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84601" y="1057275"/>
            <a:ext cx="16982629" cy="83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sz="5695" spc="-615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MARGINS, PADDING, AND BORDERS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7553" y="3743843"/>
            <a:ext cx="15472893" cy="206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81"/>
              </a:lnSpc>
            </a:pPr>
            <a:r>
              <a:rPr lang="en-US" sz="11987" spc="-1294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DAY 2</a:t>
            </a:r>
          </a:p>
        </p:txBody>
      </p:sp>
      <p:sp>
        <p:nvSpPr>
          <p:cNvPr id="3" name="Freeform 3"/>
          <p:cNvSpPr/>
          <p:nvPr/>
        </p:nvSpPr>
        <p:spPr>
          <a:xfrm>
            <a:off x="-3889077" y="5143500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487790" y="-3601211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12077234" y="0"/>
                </a:moveTo>
                <a:lnTo>
                  <a:pt x="0" y="0"/>
                </a:lnTo>
                <a:lnTo>
                  <a:pt x="0" y="7202422"/>
                </a:lnTo>
                <a:lnTo>
                  <a:pt x="12077234" y="7202422"/>
                </a:lnTo>
                <a:lnTo>
                  <a:pt x="120772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61380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89276"/>
            <a:ext cx="7769520" cy="2777604"/>
          </a:xfrm>
          <a:custGeom>
            <a:avLst/>
            <a:gdLst/>
            <a:ahLst/>
            <a:cxnLst/>
            <a:rect l="l" t="t" r="r" b="b"/>
            <a:pathLst>
              <a:path w="7769520" h="2777604">
                <a:moveTo>
                  <a:pt x="0" y="0"/>
                </a:moveTo>
                <a:lnTo>
                  <a:pt x="7769520" y="0"/>
                </a:lnTo>
                <a:lnTo>
                  <a:pt x="7769520" y="2777603"/>
                </a:lnTo>
                <a:lnTo>
                  <a:pt x="0" y="277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500254"/>
            <a:ext cx="7769520" cy="3943032"/>
          </a:xfrm>
          <a:custGeom>
            <a:avLst/>
            <a:gdLst/>
            <a:ahLst/>
            <a:cxnLst/>
            <a:rect l="l" t="t" r="r" b="b"/>
            <a:pathLst>
              <a:path w="7769520" h="3943032">
                <a:moveTo>
                  <a:pt x="0" y="0"/>
                </a:moveTo>
                <a:lnTo>
                  <a:pt x="7769520" y="0"/>
                </a:lnTo>
                <a:lnTo>
                  <a:pt x="7769520" y="3943032"/>
                </a:lnTo>
                <a:lnTo>
                  <a:pt x="0" y="39430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75915" y="4272969"/>
            <a:ext cx="7509464" cy="2722181"/>
          </a:xfrm>
          <a:custGeom>
            <a:avLst/>
            <a:gdLst/>
            <a:ahLst/>
            <a:cxnLst/>
            <a:rect l="l" t="t" r="r" b="b"/>
            <a:pathLst>
              <a:path w="7509464" h="2722181">
                <a:moveTo>
                  <a:pt x="0" y="0"/>
                </a:moveTo>
                <a:lnTo>
                  <a:pt x="7509464" y="0"/>
                </a:lnTo>
                <a:lnTo>
                  <a:pt x="7509464" y="2722181"/>
                </a:lnTo>
                <a:lnTo>
                  <a:pt x="0" y="272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2000" y="1028273"/>
            <a:ext cx="16478324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78"/>
              </a:lnSpc>
            </a:pPr>
            <a:r>
              <a:rPr lang="en-US" sz="6795" spc="-733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CSS:FONTS AND TEXT STYLING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55901"/>
            <a:ext cx="5802956" cy="2618584"/>
          </a:xfrm>
          <a:custGeom>
            <a:avLst/>
            <a:gdLst/>
            <a:ahLst/>
            <a:cxnLst/>
            <a:rect l="l" t="t" r="r" b="b"/>
            <a:pathLst>
              <a:path w="5802956" h="2618584">
                <a:moveTo>
                  <a:pt x="0" y="0"/>
                </a:moveTo>
                <a:lnTo>
                  <a:pt x="5802956" y="0"/>
                </a:lnTo>
                <a:lnTo>
                  <a:pt x="5802956" y="2618584"/>
                </a:lnTo>
                <a:lnTo>
                  <a:pt x="0" y="2618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722110"/>
            <a:ext cx="3966845" cy="5452708"/>
          </a:xfrm>
          <a:custGeom>
            <a:avLst/>
            <a:gdLst/>
            <a:ahLst/>
            <a:cxnLst/>
            <a:rect l="l" t="t" r="r" b="b"/>
            <a:pathLst>
              <a:path w="3966845" h="5452708">
                <a:moveTo>
                  <a:pt x="0" y="0"/>
                </a:moveTo>
                <a:lnTo>
                  <a:pt x="3966845" y="0"/>
                </a:lnTo>
                <a:lnTo>
                  <a:pt x="3966845" y="5452708"/>
                </a:lnTo>
                <a:lnTo>
                  <a:pt x="0" y="54527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68454" y="2384527"/>
            <a:ext cx="7938570" cy="7283638"/>
          </a:xfrm>
          <a:custGeom>
            <a:avLst/>
            <a:gdLst/>
            <a:ahLst/>
            <a:cxnLst/>
            <a:rect l="l" t="t" r="r" b="b"/>
            <a:pathLst>
              <a:path w="7938570" h="7283638">
                <a:moveTo>
                  <a:pt x="0" y="0"/>
                </a:moveTo>
                <a:lnTo>
                  <a:pt x="7938570" y="0"/>
                </a:lnTo>
                <a:lnTo>
                  <a:pt x="7938570" y="7283639"/>
                </a:lnTo>
                <a:lnTo>
                  <a:pt x="0" y="72836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1848" y="493184"/>
            <a:ext cx="5919808" cy="992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8"/>
              </a:lnSpc>
            </a:pPr>
            <a:r>
              <a:rPr lang="en-US" sz="6795" spc="-733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UNITS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17500" y="2319212"/>
            <a:ext cx="5641800" cy="6356958"/>
          </a:xfrm>
          <a:custGeom>
            <a:avLst/>
            <a:gdLst/>
            <a:ahLst/>
            <a:cxnLst/>
            <a:rect l="l" t="t" r="r" b="b"/>
            <a:pathLst>
              <a:path w="5641800" h="6356958">
                <a:moveTo>
                  <a:pt x="0" y="0"/>
                </a:moveTo>
                <a:lnTo>
                  <a:pt x="5641800" y="0"/>
                </a:lnTo>
                <a:lnTo>
                  <a:pt x="564180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997976"/>
            <a:ext cx="4818361" cy="2999429"/>
          </a:xfrm>
          <a:custGeom>
            <a:avLst/>
            <a:gdLst/>
            <a:ahLst/>
            <a:cxnLst/>
            <a:rect l="l" t="t" r="r" b="b"/>
            <a:pathLst>
              <a:path w="4818361" h="2999429">
                <a:moveTo>
                  <a:pt x="0" y="0"/>
                </a:moveTo>
                <a:lnTo>
                  <a:pt x="4818361" y="0"/>
                </a:lnTo>
                <a:lnTo>
                  <a:pt x="4818361" y="2999430"/>
                </a:lnTo>
                <a:lnTo>
                  <a:pt x="0" y="2999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4800" y="587157"/>
            <a:ext cx="12172131" cy="83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sz="5695" spc="-615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LAYOUTS- POSITIONING</a:t>
            </a:r>
          </a:p>
        </p:txBody>
      </p:sp>
      <p:sp>
        <p:nvSpPr>
          <p:cNvPr id="7" name="Freeform 7"/>
          <p:cNvSpPr/>
          <p:nvPr/>
        </p:nvSpPr>
        <p:spPr>
          <a:xfrm>
            <a:off x="6728037" y="2003122"/>
            <a:ext cx="4008486" cy="7255178"/>
          </a:xfrm>
          <a:custGeom>
            <a:avLst/>
            <a:gdLst/>
            <a:ahLst/>
            <a:cxnLst/>
            <a:rect l="l" t="t" r="r" b="b"/>
            <a:pathLst>
              <a:path w="4008486" h="7255178">
                <a:moveTo>
                  <a:pt x="0" y="0"/>
                </a:moveTo>
                <a:lnTo>
                  <a:pt x="4008486" y="0"/>
                </a:lnTo>
                <a:lnTo>
                  <a:pt x="4008486" y="7255178"/>
                </a:lnTo>
                <a:lnTo>
                  <a:pt x="0" y="7255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39227"/>
            <a:ext cx="6271260" cy="3104273"/>
          </a:xfrm>
          <a:custGeom>
            <a:avLst/>
            <a:gdLst/>
            <a:ahLst/>
            <a:cxnLst/>
            <a:rect l="l" t="t" r="r" b="b"/>
            <a:pathLst>
              <a:path w="6271260" h="3104273">
                <a:moveTo>
                  <a:pt x="0" y="0"/>
                </a:moveTo>
                <a:lnTo>
                  <a:pt x="6271260" y="0"/>
                </a:lnTo>
                <a:lnTo>
                  <a:pt x="6271260" y="3104273"/>
                </a:lnTo>
                <a:lnTo>
                  <a:pt x="0" y="310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3499" y="5295900"/>
            <a:ext cx="5250054" cy="4718486"/>
          </a:xfrm>
          <a:custGeom>
            <a:avLst/>
            <a:gdLst/>
            <a:ahLst/>
            <a:cxnLst/>
            <a:rect l="l" t="t" r="r" b="b"/>
            <a:pathLst>
              <a:path w="5250054" h="4718486">
                <a:moveTo>
                  <a:pt x="0" y="0"/>
                </a:moveTo>
                <a:lnTo>
                  <a:pt x="5250054" y="0"/>
                </a:lnTo>
                <a:lnTo>
                  <a:pt x="5250054" y="4718486"/>
                </a:lnTo>
                <a:lnTo>
                  <a:pt x="0" y="4718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34507" y="2911360"/>
            <a:ext cx="8324793" cy="5900197"/>
          </a:xfrm>
          <a:custGeom>
            <a:avLst/>
            <a:gdLst/>
            <a:ahLst/>
            <a:cxnLst/>
            <a:rect l="l" t="t" r="r" b="b"/>
            <a:pathLst>
              <a:path w="8324793" h="5900197">
                <a:moveTo>
                  <a:pt x="0" y="0"/>
                </a:moveTo>
                <a:lnTo>
                  <a:pt x="8324793" y="0"/>
                </a:lnTo>
                <a:lnTo>
                  <a:pt x="8324793" y="5900198"/>
                </a:lnTo>
                <a:lnTo>
                  <a:pt x="0" y="5900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9600" y="684334"/>
            <a:ext cx="9436001" cy="83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sz="5695" spc="-615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LAYOUTS- FLEX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888955"/>
            <a:ext cx="6726595" cy="3354889"/>
          </a:xfrm>
          <a:custGeom>
            <a:avLst/>
            <a:gdLst/>
            <a:ahLst/>
            <a:cxnLst/>
            <a:rect l="l" t="t" r="r" b="b"/>
            <a:pathLst>
              <a:path w="6726595" h="3354889">
                <a:moveTo>
                  <a:pt x="0" y="0"/>
                </a:moveTo>
                <a:lnTo>
                  <a:pt x="6726595" y="0"/>
                </a:lnTo>
                <a:lnTo>
                  <a:pt x="6726595" y="3354890"/>
                </a:lnTo>
                <a:lnTo>
                  <a:pt x="0" y="33548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403351"/>
            <a:ext cx="7278052" cy="3484367"/>
          </a:xfrm>
          <a:custGeom>
            <a:avLst/>
            <a:gdLst/>
            <a:ahLst/>
            <a:cxnLst/>
            <a:rect l="l" t="t" r="r" b="b"/>
            <a:pathLst>
              <a:path w="7278052" h="3484367">
                <a:moveTo>
                  <a:pt x="0" y="0"/>
                </a:moveTo>
                <a:lnTo>
                  <a:pt x="7278052" y="0"/>
                </a:lnTo>
                <a:lnTo>
                  <a:pt x="7278052" y="3484368"/>
                </a:lnTo>
                <a:lnTo>
                  <a:pt x="0" y="3484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8950228" y="1905629"/>
            <a:ext cx="8928640" cy="66764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6467" y="170935"/>
            <a:ext cx="8802365" cy="83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sz="5695" spc="-615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CSS: MEDIA QUERIES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6467" y="8992494"/>
            <a:ext cx="657887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max-height, min-width, min-height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44169"/>
            <a:ext cx="4804550" cy="2699331"/>
          </a:xfrm>
          <a:custGeom>
            <a:avLst/>
            <a:gdLst/>
            <a:ahLst/>
            <a:cxnLst/>
            <a:rect l="l" t="t" r="r" b="b"/>
            <a:pathLst>
              <a:path w="4804550" h="2699331">
                <a:moveTo>
                  <a:pt x="0" y="0"/>
                </a:moveTo>
                <a:lnTo>
                  <a:pt x="4804550" y="0"/>
                </a:lnTo>
                <a:lnTo>
                  <a:pt x="4804550" y="2699331"/>
                </a:lnTo>
                <a:lnTo>
                  <a:pt x="0" y="26993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338558"/>
            <a:ext cx="8229463" cy="3322646"/>
          </a:xfrm>
          <a:custGeom>
            <a:avLst/>
            <a:gdLst/>
            <a:ahLst/>
            <a:cxnLst/>
            <a:rect l="l" t="t" r="r" b="b"/>
            <a:pathLst>
              <a:path w="8229463" h="3322646">
                <a:moveTo>
                  <a:pt x="0" y="0"/>
                </a:moveTo>
                <a:lnTo>
                  <a:pt x="8229463" y="0"/>
                </a:lnTo>
                <a:lnTo>
                  <a:pt x="8229463" y="3322646"/>
                </a:lnTo>
                <a:lnTo>
                  <a:pt x="0" y="332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314950" y="6362700"/>
            <a:ext cx="1524000" cy="742950"/>
            <a:chOff x="0" y="0"/>
            <a:chExt cx="401383" cy="1956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383" cy="195674"/>
            </a:xfrm>
            <a:custGeom>
              <a:avLst/>
              <a:gdLst/>
              <a:ahLst/>
              <a:cxnLst/>
              <a:rect l="l" t="t" r="r" b="b"/>
              <a:pathLst>
                <a:path w="401383" h="195674">
                  <a:moveTo>
                    <a:pt x="0" y="0"/>
                  </a:moveTo>
                  <a:lnTo>
                    <a:pt x="401383" y="0"/>
                  </a:lnTo>
                  <a:lnTo>
                    <a:pt x="401383" y="195674"/>
                  </a:lnTo>
                  <a:lnTo>
                    <a:pt x="0" y="1956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01383" cy="25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90731" y="2241900"/>
            <a:ext cx="6968569" cy="6193316"/>
          </a:xfrm>
          <a:custGeom>
            <a:avLst/>
            <a:gdLst/>
            <a:ahLst/>
            <a:cxnLst/>
            <a:rect l="l" t="t" r="r" b="b"/>
            <a:pathLst>
              <a:path w="6968569" h="6193316">
                <a:moveTo>
                  <a:pt x="0" y="0"/>
                </a:moveTo>
                <a:lnTo>
                  <a:pt x="6968569" y="0"/>
                </a:lnTo>
                <a:lnTo>
                  <a:pt x="6968569" y="6193316"/>
                </a:lnTo>
                <a:lnTo>
                  <a:pt x="0" y="6193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92882" y="270506"/>
            <a:ext cx="7302252" cy="83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sz="5695" spc="-615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BEST PRACTICES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6838950" y="2686050"/>
            <a:ext cx="3451781" cy="4048125"/>
          </a:xfrm>
          <a:prstGeom prst="line">
            <a:avLst/>
          </a:prstGeom>
          <a:ln w="38100" cap="flat">
            <a:solidFill>
              <a:srgbClr val="FFFC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76730" y="4714181"/>
            <a:ext cx="12077233" cy="7202423"/>
          </a:xfrm>
          <a:custGeom>
            <a:avLst/>
            <a:gdLst/>
            <a:ahLst/>
            <a:cxnLst/>
            <a:rect l="l" t="t" r="r" b="b"/>
            <a:pathLst>
              <a:path w="12077233" h="7202423">
                <a:moveTo>
                  <a:pt x="0" y="0"/>
                </a:moveTo>
                <a:lnTo>
                  <a:pt x="12077233" y="0"/>
                </a:lnTo>
                <a:lnTo>
                  <a:pt x="12077233" y="7202423"/>
                </a:lnTo>
                <a:lnTo>
                  <a:pt x="0" y="7202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9683" y="-2314547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8"/>
                </a:lnTo>
                <a:lnTo>
                  <a:pt x="0" y="7028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541166" y="6393465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6675929" y="0"/>
                </a:moveTo>
                <a:lnTo>
                  <a:pt x="0" y="0"/>
                </a:lnTo>
                <a:lnTo>
                  <a:pt x="0" y="4114800"/>
                </a:lnTo>
                <a:lnTo>
                  <a:pt x="6675929" y="4114800"/>
                </a:lnTo>
                <a:lnTo>
                  <a:pt x="66759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783026" y="-1169385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6675929" y="0"/>
                </a:moveTo>
                <a:lnTo>
                  <a:pt x="0" y="0"/>
                </a:lnTo>
                <a:lnTo>
                  <a:pt x="0" y="4114800"/>
                </a:lnTo>
                <a:lnTo>
                  <a:pt x="6675929" y="4114800"/>
                </a:lnTo>
                <a:lnTo>
                  <a:pt x="66759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4510770" y="2364054"/>
            <a:ext cx="9266460" cy="68942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44361" y="1228392"/>
            <a:ext cx="6999277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38026" y="3794122"/>
            <a:ext cx="9785260" cy="282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42"/>
              </a:lnSpc>
            </a:pPr>
            <a:r>
              <a:rPr lang="en-US" sz="19506" spc="-2106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DAY 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778" t="39162" r="41732" b="25728"/>
          <a:stretch>
            <a:fillRect/>
          </a:stretch>
        </p:blipFill>
        <p:spPr>
          <a:xfrm>
            <a:off x="2471451" y="2396512"/>
            <a:ext cx="13345098" cy="68617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44361" y="1228392"/>
            <a:ext cx="6999277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JAVASCRIPT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7750" y="2059769"/>
            <a:ext cx="11127208" cy="5772239"/>
          </a:xfrm>
          <a:custGeom>
            <a:avLst/>
            <a:gdLst/>
            <a:ahLst/>
            <a:cxnLst/>
            <a:rect l="l" t="t" r="r" b="b"/>
            <a:pathLst>
              <a:path w="11127208" h="5772239">
                <a:moveTo>
                  <a:pt x="0" y="0"/>
                </a:moveTo>
                <a:lnTo>
                  <a:pt x="11127208" y="0"/>
                </a:lnTo>
                <a:lnTo>
                  <a:pt x="11127208" y="5772239"/>
                </a:lnTo>
                <a:lnTo>
                  <a:pt x="0" y="5772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87388" y="6574180"/>
            <a:ext cx="4940251" cy="405558"/>
            <a:chOff x="0" y="0"/>
            <a:chExt cx="1301136" cy="1068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1136" cy="106814"/>
            </a:xfrm>
            <a:custGeom>
              <a:avLst/>
              <a:gdLst/>
              <a:ahLst/>
              <a:cxnLst/>
              <a:rect l="l" t="t" r="r" b="b"/>
              <a:pathLst>
                <a:path w="1301136" h="106814">
                  <a:moveTo>
                    <a:pt x="0" y="0"/>
                  </a:moveTo>
                  <a:lnTo>
                    <a:pt x="1301136" y="0"/>
                  </a:lnTo>
                  <a:lnTo>
                    <a:pt x="1301136" y="106814"/>
                  </a:lnTo>
                  <a:lnTo>
                    <a:pt x="0" y="1068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01136" cy="144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6400" y="814308"/>
            <a:ext cx="5863479" cy="786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 &amp; HTML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838450"/>
          <a:ext cx="16230599" cy="5633184"/>
        </p:xfrm>
        <a:graphic>
          <a:graphicData uri="http://schemas.openxmlformats.org/drawingml/2006/table">
            <a:tbl>
              <a:tblPr/>
              <a:tblGrid>
                <a:gridCol w="255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89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Aspect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word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keyword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9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Definition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Any string or identifier in JavaScript.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Reserved words with specific meanings.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28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purpose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Used as names for variables, functions, etc.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Used to define JavaScript syntax or logic.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9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example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myVar, calculate, userName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if, else, let, const, return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9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restriction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Can be user-defined and custom.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Cannot be used as identifiers or variables.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028700" y="1057275"/>
            <a:ext cx="104775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WORD VS KEYWORD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6633" y="4004168"/>
            <a:ext cx="7032667" cy="3762477"/>
          </a:xfrm>
          <a:custGeom>
            <a:avLst/>
            <a:gdLst/>
            <a:ahLst/>
            <a:cxnLst/>
            <a:rect l="l" t="t" r="r" b="b"/>
            <a:pathLst>
              <a:path w="7032667" h="3762477">
                <a:moveTo>
                  <a:pt x="0" y="0"/>
                </a:moveTo>
                <a:lnTo>
                  <a:pt x="7032667" y="0"/>
                </a:lnTo>
                <a:lnTo>
                  <a:pt x="7032667" y="3762477"/>
                </a:lnTo>
                <a:lnTo>
                  <a:pt x="0" y="3762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24000" y="1181100"/>
            <a:ext cx="8593950" cy="78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VAR, LET, CONST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661086"/>
            <a:ext cx="8393250" cy="4448642"/>
          </a:xfrm>
          <a:custGeom>
            <a:avLst/>
            <a:gdLst/>
            <a:ahLst/>
            <a:cxnLst/>
            <a:rect l="l" t="t" r="r" b="b"/>
            <a:pathLst>
              <a:path w="8393250" h="4448642">
                <a:moveTo>
                  <a:pt x="0" y="0"/>
                </a:moveTo>
                <a:lnTo>
                  <a:pt x="8393250" y="0"/>
                </a:lnTo>
                <a:lnTo>
                  <a:pt x="8393250" y="4448642"/>
                </a:lnTo>
                <a:lnTo>
                  <a:pt x="0" y="444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686689"/>
            <a:ext cx="7985858" cy="1471714"/>
          </a:xfrm>
          <a:custGeom>
            <a:avLst/>
            <a:gdLst/>
            <a:ahLst/>
            <a:cxnLst/>
            <a:rect l="l" t="t" r="r" b="b"/>
            <a:pathLst>
              <a:path w="7985858" h="1471714">
                <a:moveTo>
                  <a:pt x="0" y="0"/>
                </a:moveTo>
                <a:lnTo>
                  <a:pt x="7985858" y="0"/>
                </a:lnTo>
                <a:lnTo>
                  <a:pt x="7985858" y="1471713"/>
                </a:lnTo>
                <a:lnTo>
                  <a:pt x="0" y="1471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0905" y="2686689"/>
            <a:ext cx="5985965" cy="3172561"/>
          </a:xfrm>
          <a:custGeom>
            <a:avLst/>
            <a:gdLst/>
            <a:ahLst/>
            <a:cxnLst/>
            <a:rect l="l" t="t" r="r" b="b"/>
            <a:pathLst>
              <a:path w="5985965" h="3172561">
                <a:moveTo>
                  <a:pt x="0" y="0"/>
                </a:moveTo>
                <a:lnTo>
                  <a:pt x="5985965" y="0"/>
                </a:lnTo>
                <a:lnTo>
                  <a:pt x="5985965" y="3172561"/>
                </a:lnTo>
                <a:lnTo>
                  <a:pt x="0" y="3172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63917" y="6450835"/>
            <a:ext cx="6592954" cy="2513564"/>
          </a:xfrm>
          <a:custGeom>
            <a:avLst/>
            <a:gdLst/>
            <a:ahLst/>
            <a:cxnLst/>
            <a:rect l="l" t="t" r="r" b="b"/>
            <a:pathLst>
              <a:path w="6592954" h="2513564">
                <a:moveTo>
                  <a:pt x="0" y="0"/>
                </a:moveTo>
                <a:lnTo>
                  <a:pt x="6592953" y="0"/>
                </a:lnTo>
                <a:lnTo>
                  <a:pt x="6592953" y="2513564"/>
                </a:lnTo>
                <a:lnTo>
                  <a:pt x="0" y="2513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531081"/>
            <a:ext cx="7814269" cy="3623867"/>
          </a:xfrm>
          <a:custGeom>
            <a:avLst/>
            <a:gdLst/>
            <a:ahLst/>
            <a:cxnLst/>
            <a:rect l="l" t="t" r="r" b="b"/>
            <a:pathLst>
              <a:path w="7814269" h="3623867">
                <a:moveTo>
                  <a:pt x="0" y="0"/>
                </a:moveTo>
                <a:lnTo>
                  <a:pt x="7814269" y="0"/>
                </a:lnTo>
                <a:lnTo>
                  <a:pt x="7814269" y="3623868"/>
                </a:lnTo>
                <a:lnTo>
                  <a:pt x="0" y="3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57274"/>
            <a:ext cx="71247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HOISTING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661086"/>
            <a:ext cx="6389116" cy="4424463"/>
          </a:xfrm>
          <a:custGeom>
            <a:avLst/>
            <a:gdLst/>
            <a:ahLst/>
            <a:cxnLst/>
            <a:rect l="l" t="t" r="r" b="b"/>
            <a:pathLst>
              <a:path w="6389116" h="4424463">
                <a:moveTo>
                  <a:pt x="0" y="0"/>
                </a:moveTo>
                <a:lnTo>
                  <a:pt x="6389116" y="0"/>
                </a:lnTo>
                <a:lnTo>
                  <a:pt x="6389116" y="4424462"/>
                </a:lnTo>
                <a:lnTo>
                  <a:pt x="0" y="4424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606024"/>
            <a:ext cx="8115590" cy="4534586"/>
          </a:xfrm>
          <a:custGeom>
            <a:avLst/>
            <a:gdLst/>
            <a:ahLst/>
            <a:cxnLst/>
            <a:rect l="l" t="t" r="r" b="b"/>
            <a:pathLst>
              <a:path w="8115590" h="4534586">
                <a:moveTo>
                  <a:pt x="0" y="0"/>
                </a:moveTo>
                <a:lnTo>
                  <a:pt x="8115590" y="0"/>
                </a:lnTo>
                <a:lnTo>
                  <a:pt x="8115590" y="4534586"/>
                </a:lnTo>
                <a:lnTo>
                  <a:pt x="0" y="4534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9426" y="718123"/>
            <a:ext cx="4583048" cy="78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TYPES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76982"/>
            <a:ext cx="5524500" cy="1339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Primitive</a:t>
            </a:r>
          </a:p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Referenced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364881"/>
            <a:ext cx="8515211" cy="2884528"/>
          </a:xfrm>
          <a:custGeom>
            <a:avLst/>
            <a:gdLst/>
            <a:ahLst/>
            <a:cxnLst/>
            <a:rect l="l" t="t" r="r" b="b"/>
            <a:pathLst>
              <a:path w="8515211" h="2884528">
                <a:moveTo>
                  <a:pt x="0" y="0"/>
                </a:moveTo>
                <a:lnTo>
                  <a:pt x="8515211" y="0"/>
                </a:lnTo>
                <a:lnTo>
                  <a:pt x="8515211" y="2884528"/>
                </a:lnTo>
                <a:lnTo>
                  <a:pt x="0" y="2884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8657" y="4117943"/>
            <a:ext cx="7965258" cy="3454930"/>
          </a:xfrm>
          <a:custGeom>
            <a:avLst/>
            <a:gdLst/>
            <a:ahLst/>
            <a:cxnLst/>
            <a:rect l="l" t="t" r="r" b="b"/>
            <a:pathLst>
              <a:path w="7965258" h="3454930">
                <a:moveTo>
                  <a:pt x="0" y="0"/>
                </a:moveTo>
                <a:lnTo>
                  <a:pt x="7965257" y="0"/>
                </a:lnTo>
                <a:lnTo>
                  <a:pt x="7965257" y="3454930"/>
                </a:lnTo>
                <a:lnTo>
                  <a:pt x="0" y="3454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9200" y="421324"/>
            <a:ext cx="7742587" cy="78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CONDITIONALS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76983"/>
            <a:ext cx="5372100" cy="2031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</a:t>
            </a:r>
          </a:p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else</a:t>
            </a:r>
          </a:p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else if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3073" y="3661086"/>
            <a:ext cx="8376847" cy="5642565"/>
          </a:xfrm>
          <a:custGeom>
            <a:avLst/>
            <a:gdLst/>
            <a:ahLst/>
            <a:cxnLst/>
            <a:rect l="l" t="t" r="r" b="b"/>
            <a:pathLst>
              <a:path w="8376847" h="5642565">
                <a:moveTo>
                  <a:pt x="0" y="0"/>
                </a:moveTo>
                <a:lnTo>
                  <a:pt x="8376847" y="0"/>
                </a:lnTo>
                <a:lnTo>
                  <a:pt x="8376847" y="5642565"/>
                </a:lnTo>
                <a:lnTo>
                  <a:pt x="0" y="5642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13589" y="2901342"/>
            <a:ext cx="6245711" cy="6356958"/>
          </a:xfrm>
          <a:custGeom>
            <a:avLst/>
            <a:gdLst/>
            <a:ahLst/>
            <a:cxnLst/>
            <a:rect l="l" t="t" r="r" b="b"/>
            <a:pathLst>
              <a:path w="6245711" h="6356958">
                <a:moveTo>
                  <a:pt x="0" y="0"/>
                </a:moveTo>
                <a:lnTo>
                  <a:pt x="6245711" y="0"/>
                </a:lnTo>
                <a:lnTo>
                  <a:pt x="62457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699" y="155080"/>
            <a:ext cx="4252797" cy="78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LOOPS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3073" y="1943100"/>
            <a:ext cx="4381500" cy="1339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while</a:t>
            </a:r>
          </a:p>
          <a:p>
            <a:pPr marL="830176" lvl="1" indent="-415088" algn="just">
              <a:lnSpc>
                <a:spcPts val="5383"/>
              </a:lnSpc>
              <a:buFont typeface="Arial"/>
              <a:buChar char="•"/>
            </a:pPr>
            <a:r>
              <a:rPr lang="en-US" sz="3845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143500"/>
            <a:ext cx="8843186" cy="1912339"/>
          </a:xfrm>
          <a:custGeom>
            <a:avLst/>
            <a:gdLst/>
            <a:ahLst/>
            <a:cxnLst/>
            <a:rect l="l" t="t" r="r" b="b"/>
            <a:pathLst>
              <a:path w="8843186" h="1912339">
                <a:moveTo>
                  <a:pt x="0" y="0"/>
                </a:moveTo>
                <a:lnTo>
                  <a:pt x="8843186" y="0"/>
                </a:lnTo>
                <a:lnTo>
                  <a:pt x="8843186" y="1912339"/>
                </a:lnTo>
                <a:lnTo>
                  <a:pt x="0" y="191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0905" y="4859143"/>
            <a:ext cx="6660545" cy="2481053"/>
          </a:xfrm>
          <a:custGeom>
            <a:avLst/>
            <a:gdLst/>
            <a:ahLst/>
            <a:cxnLst/>
            <a:rect l="l" t="t" r="r" b="b"/>
            <a:pathLst>
              <a:path w="6660545" h="2481053">
                <a:moveTo>
                  <a:pt x="0" y="0"/>
                </a:moveTo>
                <a:lnTo>
                  <a:pt x="6660545" y="0"/>
                </a:lnTo>
                <a:lnTo>
                  <a:pt x="6660545" y="2481053"/>
                </a:lnTo>
                <a:lnTo>
                  <a:pt x="0" y="2481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57275"/>
            <a:ext cx="6096193" cy="155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FUNCTIONS</a:t>
            </a:r>
          </a:p>
          <a:p>
            <a:pPr algn="l">
              <a:lnSpc>
                <a:spcPts val="6045"/>
              </a:lnSpc>
            </a:pPr>
            <a:endParaRPr lang="en-US" sz="5350" spc="-577" dirty="0">
              <a:solidFill>
                <a:srgbClr val="FFFFFF"/>
              </a:solidFill>
              <a:latin typeface="Mokoto"/>
              <a:ea typeface="Mokoto"/>
              <a:cs typeface="Mokoto"/>
              <a:sym typeface="Mok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5570" y="2540232"/>
            <a:ext cx="6718068" cy="6718068"/>
          </a:xfrm>
          <a:custGeom>
            <a:avLst/>
            <a:gdLst/>
            <a:ahLst/>
            <a:cxnLst/>
            <a:rect l="l" t="t" r="r" b="b"/>
            <a:pathLst>
              <a:path w="6718068" h="6718068">
                <a:moveTo>
                  <a:pt x="0" y="0"/>
                </a:moveTo>
                <a:lnTo>
                  <a:pt x="6718069" y="0"/>
                </a:lnTo>
                <a:lnTo>
                  <a:pt x="6718069" y="6718068"/>
                </a:lnTo>
                <a:lnTo>
                  <a:pt x="0" y="671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44361" y="1228392"/>
            <a:ext cx="6999277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CSS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684883"/>
            <a:ext cx="6984745" cy="4564834"/>
          </a:xfrm>
          <a:custGeom>
            <a:avLst/>
            <a:gdLst/>
            <a:ahLst/>
            <a:cxnLst/>
            <a:rect l="l" t="t" r="r" b="b"/>
            <a:pathLst>
              <a:path w="6984745" h="4564834">
                <a:moveTo>
                  <a:pt x="0" y="0"/>
                </a:moveTo>
                <a:lnTo>
                  <a:pt x="6984745" y="0"/>
                </a:lnTo>
                <a:lnTo>
                  <a:pt x="6984745" y="4564833"/>
                </a:lnTo>
                <a:lnTo>
                  <a:pt x="0" y="4564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4384942"/>
            <a:ext cx="7814110" cy="3164715"/>
          </a:xfrm>
          <a:custGeom>
            <a:avLst/>
            <a:gdLst/>
            <a:ahLst/>
            <a:cxnLst/>
            <a:rect l="l" t="t" r="r" b="b"/>
            <a:pathLst>
              <a:path w="7814110" h="3164715">
                <a:moveTo>
                  <a:pt x="0" y="0"/>
                </a:moveTo>
                <a:lnTo>
                  <a:pt x="7814110" y="0"/>
                </a:lnTo>
                <a:lnTo>
                  <a:pt x="7814110" y="3164715"/>
                </a:lnTo>
                <a:lnTo>
                  <a:pt x="0" y="3164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57275"/>
            <a:ext cx="4534099" cy="155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ARRAY</a:t>
            </a:r>
          </a:p>
          <a:p>
            <a:pPr algn="l">
              <a:lnSpc>
                <a:spcPts val="6045"/>
              </a:lnSpc>
            </a:pPr>
            <a:endParaRPr lang="en-US" sz="5350" spc="-577">
              <a:solidFill>
                <a:srgbClr val="FFFFFF"/>
              </a:solidFill>
              <a:latin typeface="Mokoto"/>
              <a:ea typeface="Mokoto"/>
              <a:cs typeface="Mokoto"/>
              <a:sym typeface="Mok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153" y="3661086"/>
            <a:ext cx="7233284" cy="4200869"/>
          </a:xfrm>
          <a:custGeom>
            <a:avLst/>
            <a:gdLst/>
            <a:ahLst/>
            <a:cxnLst/>
            <a:rect l="l" t="t" r="r" b="b"/>
            <a:pathLst>
              <a:path w="7233284" h="4200869">
                <a:moveTo>
                  <a:pt x="0" y="0"/>
                </a:moveTo>
                <a:lnTo>
                  <a:pt x="7233284" y="0"/>
                </a:lnTo>
                <a:lnTo>
                  <a:pt x="7233284" y="4200869"/>
                </a:lnTo>
                <a:lnTo>
                  <a:pt x="0" y="4200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3393" y="3979351"/>
            <a:ext cx="7685907" cy="3564339"/>
          </a:xfrm>
          <a:custGeom>
            <a:avLst/>
            <a:gdLst/>
            <a:ahLst/>
            <a:cxnLst/>
            <a:rect l="l" t="t" r="r" b="b"/>
            <a:pathLst>
              <a:path w="7685907" h="3564339">
                <a:moveTo>
                  <a:pt x="0" y="0"/>
                </a:moveTo>
                <a:lnTo>
                  <a:pt x="7685907" y="0"/>
                </a:lnTo>
                <a:lnTo>
                  <a:pt x="7685907" y="3564339"/>
                </a:lnTo>
                <a:lnTo>
                  <a:pt x="0" y="3564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57275"/>
            <a:ext cx="4736585" cy="155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5"/>
              </a:lnSpc>
            </a:pPr>
            <a:r>
              <a:rPr lang="en-US" sz="5350" spc="-577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OBJECT</a:t>
            </a:r>
          </a:p>
          <a:p>
            <a:pPr algn="l">
              <a:lnSpc>
                <a:spcPts val="6045"/>
              </a:lnSpc>
            </a:pPr>
            <a:endParaRPr lang="en-US" sz="5350" spc="-577">
              <a:solidFill>
                <a:srgbClr val="FFFFFF"/>
              </a:solidFill>
              <a:latin typeface="Mokoto"/>
              <a:ea typeface="Mokoto"/>
              <a:cs typeface="Mokoto"/>
              <a:sym typeface="Mok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76325"/>
            <a:ext cx="4936836" cy="113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71"/>
              </a:lnSpc>
            </a:pPr>
            <a:r>
              <a:rPr lang="en-US" sz="7762" spc="-838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JS- DOM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7894" y="4272969"/>
            <a:ext cx="5318447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Document Object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409" y="5600700"/>
            <a:ext cx="5318447" cy="309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3"/>
              </a:lnSpc>
            </a:pPr>
            <a:r>
              <a:rPr lang="en-US" sz="352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Four pillars of DOM:</a:t>
            </a:r>
          </a:p>
          <a:p>
            <a:pPr algn="l">
              <a:lnSpc>
                <a:spcPts val="4933"/>
              </a:lnSpc>
            </a:pPr>
            <a:r>
              <a:rPr lang="en-US" sz="352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1) Selection of a element</a:t>
            </a:r>
          </a:p>
          <a:p>
            <a:pPr algn="l">
              <a:lnSpc>
                <a:spcPts val="4933"/>
              </a:lnSpc>
            </a:pPr>
            <a:r>
              <a:rPr lang="en-US" sz="352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2) Changing HTML</a:t>
            </a:r>
          </a:p>
          <a:p>
            <a:pPr algn="l">
              <a:lnSpc>
                <a:spcPts val="4933"/>
              </a:lnSpc>
            </a:pPr>
            <a:r>
              <a:rPr lang="en-US" sz="352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3) Changing CSS</a:t>
            </a:r>
          </a:p>
          <a:p>
            <a:pPr algn="l">
              <a:lnSpc>
                <a:spcPts val="4933"/>
              </a:lnSpc>
            </a:pPr>
            <a:r>
              <a:rPr lang="en-US" sz="352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4)Event Listener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615623"/>
            <a:ext cx="8900211" cy="2213927"/>
          </a:xfrm>
          <a:custGeom>
            <a:avLst/>
            <a:gdLst/>
            <a:ahLst/>
            <a:cxnLst/>
            <a:rect l="l" t="t" r="r" b="b"/>
            <a:pathLst>
              <a:path w="8900211" h="2213927">
                <a:moveTo>
                  <a:pt x="0" y="0"/>
                </a:moveTo>
                <a:lnTo>
                  <a:pt x="8900211" y="0"/>
                </a:lnTo>
                <a:lnTo>
                  <a:pt x="8900211" y="2213927"/>
                </a:lnTo>
                <a:lnTo>
                  <a:pt x="0" y="22139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0197984" y="3670915"/>
            <a:ext cx="7825611" cy="61033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33400" y="518186"/>
            <a:ext cx="13815417" cy="8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600" spc="-604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DOM- SELECTION OF A ELEMENT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328" y="2645581"/>
            <a:ext cx="1058495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Purpose:</a:t>
            </a:r>
            <a:r>
              <a:rPr lang="en-US" sz="2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To identify and select specific elements in the DOM for manipulation.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28700" y="3278024"/>
            <a:ext cx="9359634" cy="209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Types: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By ID: document.getElementById()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By Class: document.getElementsByClassName()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By Tag Name: document.getElementsByTagName()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By CSS Selector: document.querySelector() and document.querySelectorAll()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47577"/>
            <a:ext cx="7306779" cy="3278917"/>
          </a:xfrm>
          <a:custGeom>
            <a:avLst/>
            <a:gdLst/>
            <a:ahLst/>
            <a:cxnLst/>
            <a:rect l="l" t="t" r="r" b="b"/>
            <a:pathLst>
              <a:path w="7306779" h="3278917">
                <a:moveTo>
                  <a:pt x="0" y="0"/>
                </a:moveTo>
                <a:lnTo>
                  <a:pt x="7306779" y="0"/>
                </a:lnTo>
                <a:lnTo>
                  <a:pt x="7306779" y="3278918"/>
                </a:lnTo>
                <a:lnTo>
                  <a:pt x="0" y="3278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328768" y="6714150"/>
            <a:ext cx="1514773" cy="368689"/>
            <a:chOff x="0" y="0"/>
            <a:chExt cx="398953" cy="971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953" cy="97103"/>
            </a:xfrm>
            <a:custGeom>
              <a:avLst/>
              <a:gdLst/>
              <a:ahLst/>
              <a:cxnLst/>
              <a:rect l="l" t="t" r="r" b="b"/>
              <a:pathLst>
                <a:path w="398953" h="97103">
                  <a:moveTo>
                    <a:pt x="0" y="0"/>
                  </a:moveTo>
                  <a:lnTo>
                    <a:pt x="398953" y="0"/>
                  </a:lnTo>
                  <a:lnTo>
                    <a:pt x="398953" y="97103"/>
                  </a:lnTo>
                  <a:lnTo>
                    <a:pt x="0" y="97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8953" cy="135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5034480" y="6387036"/>
            <a:ext cx="2437528" cy="308669"/>
          </a:xfrm>
          <a:prstGeom prst="line">
            <a:avLst/>
          </a:prstGeom>
          <a:ln w="28575" cap="flat">
            <a:solidFill>
              <a:srgbClr val="FFFC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Freeform 9"/>
          <p:cNvSpPr/>
          <p:nvPr/>
        </p:nvSpPr>
        <p:spPr>
          <a:xfrm>
            <a:off x="10570905" y="2756050"/>
            <a:ext cx="6882462" cy="1810073"/>
          </a:xfrm>
          <a:custGeom>
            <a:avLst/>
            <a:gdLst/>
            <a:ahLst/>
            <a:cxnLst/>
            <a:rect l="l" t="t" r="r" b="b"/>
            <a:pathLst>
              <a:path w="6882462" h="1810073">
                <a:moveTo>
                  <a:pt x="0" y="0"/>
                </a:moveTo>
                <a:lnTo>
                  <a:pt x="6882462" y="0"/>
                </a:lnTo>
                <a:lnTo>
                  <a:pt x="6882462" y="1810072"/>
                </a:lnTo>
                <a:lnTo>
                  <a:pt x="0" y="1810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895" b="-489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543240" y="4272969"/>
            <a:ext cx="1514773" cy="368689"/>
            <a:chOff x="0" y="0"/>
            <a:chExt cx="398953" cy="971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953" cy="97103"/>
            </a:xfrm>
            <a:custGeom>
              <a:avLst/>
              <a:gdLst/>
              <a:ahLst/>
              <a:cxnLst/>
              <a:rect l="l" t="t" r="r" b="b"/>
              <a:pathLst>
                <a:path w="398953" h="97103">
                  <a:moveTo>
                    <a:pt x="0" y="0"/>
                  </a:moveTo>
                  <a:lnTo>
                    <a:pt x="398953" y="0"/>
                  </a:lnTo>
                  <a:lnTo>
                    <a:pt x="398953" y="97103"/>
                  </a:lnTo>
                  <a:lnTo>
                    <a:pt x="0" y="97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8953" cy="135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969086" y="5685033"/>
            <a:ext cx="4663080" cy="1213461"/>
          </a:xfrm>
          <a:custGeom>
            <a:avLst/>
            <a:gdLst/>
            <a:ahLst/>
            <a:cxnLst/>
            <a:rect l="l" t="t" r="r" b="b"/>
            <a:pathLst>
              <a:path w="4663080" h="1213461">
                <a:moveTo>
                  <a:pt x="0" y="0"/>
                </a:moveTo>
                <a:lnTo>
                  <a:pt x="4663081" y="0"/>
                </a:lnTo>
                <a:lnTo>
                  <a:pt x="4663081" y="1213462"/>
                </a:lnTo>
                <a:lnTo>
                  <a:pt x="0" y="1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030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63540" y="8445896"/>
            <a:ext cx="4274173" cy="1086642"/>
          </a:xfrm>
          <a:custGeom>
            <a:avLst/>
            <a:gdLst/>
            <a:ahLst/>
            <a:cxnLst/>
            <a:rect l="l" t="t" r="r" b="b"/>
            <a:pathLst>
              <a:path w="4274173" h="1086642">
                <a:moveTo>
                  <a:pt x="0" y="0"/>
                </a:moveTo>
                <a:lnTo>
                  <a:pt x="4274173" y="0"/>
                </a:lnTo>
                <a:lnTo>
                  <a:pt x="4274173" y="1086642"/>
                </a:lnTo>
                <a:lnTo>
                  <a:pt x="0" y="1086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437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047750"/>
            <a:ext cx="9487198" cy="8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600" spc="-604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DOM- CHANGING HTML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867180"/>
            <a:ext cx="91028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Purpose:</a:t>
            </a: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Modify the structure or content of the selected elements..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028700" y="3278025"/>
            <a:ext cx="7146851" cy="14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Types:</a:t>
            </a:r>
          </a:p>
          <a:p>
            <a:pPr algn="l">
              <a:lnSpc>
                <a:spcPts val="2792"/>
              </a:lnSpc>
            </a:pP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Changing inner content: .</a:t>
            </a:r>
            <a:r>
              <a:rPr lang="en-US" sz="1994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innerHTML</a:t>
            </a: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 .</a:t>
            </a:r>
            <a:r>
              <a:rPr lang="en-US" sz="1994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textContent</a:t>
            </a:r>
            <a:endParaRPr lang="en-US" sz="1994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92"/>
              </a:lnSpc>
            </a:pP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Changing attributes: .</a:t>
            </a:r>
            <a:r>
              <a:rPr lang="en-US" sz="1994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setAttribute</a:t>
            </a: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() or .</a:t>
            </a:r>
            <a:r>
              <a:rPr lang="en-US" sz="1994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removeAttribute</a:t>
            </a:r>
            <a:r>
              <a:rPr lang="en-US" sz="19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()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4314914" y="6972354"/>
            <a:ext cx="0" cy="1399683"/>
          </a:xfrm>
          <a:prstGeom prst="line">
            <a:avLst/>
          </a:prstGeom>
          <a:ln w="28575" cap="flat">
            <a:solidFill>
              <a:srgbClr val="FFFC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0527" y="4890987"/>
            <a:ext cx="4693189" cy="4740595"/>
          </a:xfrm>
          <a:custGeom>
            <a:avLst/>
            <a:gdLst/>
            <a:ahLst/>
            <a:cxnLst/>
            <a:rect l="l" t="t" r="r" b="b"/>
            <a:pathLst>
              <a:path w="4693189" h="4740595">
                <a:moveTo>
                  <a:pt x="0" y="0"/>
                </a:moveTo>
                <a:lnTo>
                  <a:pt x="4693188" y="0"/>
                </a:lnTo>
                <a:lnTo>
                  <a:pt x="4693188" y="4740595"/>
                </a:lnTo>
                <a:lnTo>
                  <a:pt x="0" y="4740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0961324" y="3333606"/>
            <a:ext cx="6297976" cy="62979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85701" y="4890987"/>
            <a:ext cx="5231001" cy="4740595"/>
          </a:xfrm>
          <a:custGeom>
            <a:avLst/>
            <a:gdLst/>
            <a:ahLst/>
            <a:cxnLst/>
            <a:rect l="l" t="t" r="r" b="b"/>
            <a:pathLst>
              <a:path w="5231001" h="4740595">
                <a:moveTo>
                  <a:pt x="0" y="0"/>
                </a:moveTo>
                <a:lnTo>
                  <a:pt x="5231001" y="0"/>
                </a:lnTo>
                <a:lnTo>
                  <a:pt x="5231001" y="4740595"/>
                </a:lnTo>
                <a:lnTo>
                  <a:pt x="0" y="4740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5701" y="554724"/>
            <a:ext cx="8704883" cy="8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600" spc="-604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DOM- CHANGING CSS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3681" y="2476702"/>
            <a:ext cx="6449690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Purpose:</a:t>
            </a:r>
            <a:r>
              <a:rPr lang="en-US" sz="2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Alter the styling of selected elements..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028700" y="3278024"/>
            <a:ext cx="9328159" cy="139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Types: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Inline CSS: Modify styles using .style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Add/Remove Classes: Use .classList.add(), .classList.remove(), .classList.toggle()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807" y="-3661086"/>
            <a:ext cx="9409333" cy="7322172"/>
          </a:xfrm>
          <a:custGeom>
            <a:avLst/>
            <a:gdLst/>
            <a:ahLst/>
            <a:cxnLst/>
            <a:rect l="l" t="t" r="r" b="b"/>
            <a:pathLst>
              <a:path w="9409333" h="7322172">
                <a:moveTo>
                  <a:pt x="0" y="0"/>
                </a:moveTo>
                <a:lnTo>
                  <a:pt x="9409333" y="0"/>
                </a:lnTo>
                <a:lnTo>
                  <a:pt x="9409333" y="7322172"/>
                </a:lnTo>
                <a:lnTo>
                  <a:pt x="0" y="732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70905" y="4272969"/>
            <a:ext cx="8718996" cy="7625158"/>
          </a:xfrm>
          <a:custGeom>
            <a:avLst/>
            <a:gdLst/>
            <a:ahLst/>
            <a:cxnLst/>
            <a:rect l="l" t="t" r="r" b="b"/>
            <a:pathLst>
              <a:path w="8718996" h="7625158">
                <a:moveTo>
                  <a:pt x="8718996" y="0"/>
                </a:moveTo>
                <a:lnTo>
                  <a:pt x="0" y="0"/>
                </a:lnTo>
                <a:lnTo>
                  <a:pt x="0" y="7625158"/>
                </a:lnTo>
                <a:lnTo>
                  <a:pt x="8718996" y="7625158"/>
                </a:lnTo>
                <a:lnTo>
                  <a:pt x="8718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5549" y="5695623"/>
            <a:ext cx="8120062" cy="3562677"/>
          </a:xfrm>
          <a:custGeom>
            <a:avLst/>
            <a:gdLst/>
            <a:ahLst/>
            <a:cxnLst/>
            <a:rect l="l" t="t" r="r" b="b"/>
            <a:pathLst>
              <a:path w="8120062" h="3562677">
                <a:moveTo>
                  <a:pt x="0" y="0"/>
                </a:moveTo>
                <a:lnTo>
                  <a:pt x="8120063" y="0"/>
                </a:lnTo>
                <a:lnTo>
                  <a:pt x="8120063" y="3562677"/>
                </a:lnTo>
                <a:lnTo>
                  <a:pt x="0" y="3562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0570905" y="2326838"/>
            <a:ext cx="7152287" cy="69314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7203" y="888071"/>
            <a:ext cx="9749656" cy="8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600" spc="-604" dirty="0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DOM- EVENT LISTENER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549" y="2837802"/>
            <a:ext cx="745599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Purpose:</a:t>
            </a: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Respond to user interactions or other events..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28700" y="3278024"/>
            <a:ext cx="9328159" cy="174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Types: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Mouse Events: click, mouseover, mouseout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Keyboard Events: keydown, keyup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Form Events: submit, change, focus</a:t>
            </a:r>
          </a:p>
          <a:p>
            <a:pPr algn="l">
              <a:lnSpc>
                <a:spcPts val="2792"/>
              </a:lnSpc>
            </a:pPr>
            <a:r>
              <a:rPr lang="en-US" sz="19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• Other Events: load, resize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840" y="0"/>
            <a:ext cx="11828374" cy="11828374"/>
          </a:xfrm>
          <a:custGeom>
            <a:avLst/>
            <a:gdLst/>
            <a:ahLst/>
            <a:cxnLst/>
            <a:rect l="l" t="t" r="r" b="b"/>
            <a:pathLst>
              <a:path w="11828374" h="11828374">
                <a:moveTo>
                  <a:pt x="0" y="0"/>
                </a:moveTo>
                <a:lnTo>
                  <a:pt x="11828374" y="0"/>
                </a:lnTo>
                <a:lnTo>
                  <a:pt x="11828374" y="11828374"/>
                </a:lnTo>
                <a:lnTo>
                  <a:pt x="0" y="11828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0239" y="356304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462727" y="-1903398"/>
            <a:ext cx="8592227" cy="5864195"/>
          </a:xfrm>
          <a:custGeom>
            <a:avLst/>
            <a:gdLst/>
            <a:ahLst/>
            <a:cxnLst/>
            <a:rect l="l" t="t" r="r" b="b"/>
            <a:pathLst>
              <a:path w="8592227" h="5864195">
                <a:moveTo>
                  <a:pt x="0" y="0"/>
                </a:moveTo>
                <a:lnTo>
                  <a:pt x="8592227" y="0"/>
                </a:lnTo>
                <a:lnTo>
                  <a:pt x="8592227" y="5864196"/>
                </a:lnTo>
                <a:lnTo>
                  <a:pt x="0" y="5864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74384" y="1534220"/>
            <a:ext cx="13924204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59"/>
              </a:lnSpc>
            </a:pPr>
            <a:r>
              <a:rPr lang="en-US" sz="13299" b="1">
                <a:solidFill>
                  <a:srgbClr val="FFDE59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Hackseries 01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1392544" y="4178838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25075" y="7783027"/>
            <a:ext cx="5662925" cy="3864946"/>
          </a:xfrm>
          <a:custGeom>
            <a:avLst/>
            <a:gdLst/>
            <a:ahLst/>
            <a:cxnLst/>
            <a:rect l="l" t="t" r="r" b="b"/>
            <a:pathLst>
              <a:path w="5662925" h="3864946">
                <a:moveTo>
                  <a:pt x="0" y="0"/>
                </a:moveTo>
                <a:lnTo>
                  <a:pt x="5662925" y="0"/>
                </a:lnTo>
                <a:lnTo>
                  <a:pt x="5662925" y="3864946"/>
                </a:lnTo>
                <a:lnTo>
                  <a:pt x="0" y="3864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49973" y="0"/>
            <a:ext cx="11828374" cy="11828374"/>
          </a:xfrm>
          <a:custGeom>
            <a:avLst/>
            <a:gdLst/>
            <a:ahLst/>
            <a:cxnLst/>
            <a:rect l="l" t="t" r="r" b="b"/>
            <a:pathLst>
              <a:path w="11828374" h="11828374">
                <a:moveTo>
                  <a:pt x="0" y="0"/>
                </a:moveTo>
                <a:lnTo>
                  <a:pt x="11828374" y="0"/>
                </a:lnTo>
                <a:lnTo>
                  <a:pt x="11828374" y="11828374"/>
                </a:lnTo>
                <a:lnTo>
                  <a:pt x="0" y="11828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32347" y="7996442"/>
            <a:ext cx="617604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9800" b="1" spc="-110">
                <a:solidFill>
                  <a:srgbClr val="FFDE59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React JS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78838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88531" y="-1302833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5175" y="8963125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0314" y="2104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8216" y="2560137"/>
            <a:ext cx="9362553" cy="6315467"/>
          </a:xfrm>
          <a:custGeom>
            <a:avLst/>
            <a:gdLst/>
            <a:ahLst/>
            <a:cxnLst/>
            <a:rect l="l" t="t" r="r" b="b"/>
            <a:pathLst>
              <a:path w="9362553" h="6315467">
                <a:moveTo>
                  <a:pt x="0" y="0"/>
                </a:moveTo>
                <a:lnTo>
                  <a:pt x="9362552" y="0"/>
                </a:lnTo>
                <a:lnTo>
                  <a:pt x="9362552" y="6315467"/>
                </a:lnTo>
                <a:lnTo>
                  <a:pt x="0" y="6315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90768" y="3196127"/>
            <a:ext cx="7125741" cy="6520053"/>
          </a:xfrm>
          <a:custGeom>
            <a:avLst/>
            <a:gdLst/>
            <a:ahLst/>
            <a:cxnLst/>
            <a:rect l="l" t="t" r="r" b="b"/>
            <a:pathLst>
              <a:path w="7125741" h="6520053">
                <a:moveTo>
                  <a:pt x="0" y="0"/>
                </a:moveTo>
                <a:lnTo>
                  <a:pt x="7125741" y="0"/>
                </a:lnTo>
                <a:lnTo>
                  <a:pt x="7125741" y="6520053"/>
                </a:lnTo>
                <a:lnTo>
                  <a:pt x="0" y="6520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67728" y="761225"/>
            <a:ext cx="1225737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3"/>
              </a:lnSpc>
            </a:pPr>
            <a:r>
              <a:rPr lang="en-US" sz="7444" b="1" spc="-35">
                <a:solidFill>
                  <a:srgbClr val="FFDE59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Introduction to React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8254" y="3186602"/>
            <a:ext cx="8762477" cy="553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2687" lvl="1" indent="-656344" algn="l">
              <a:lnSpc>
                <a:spcPts val="7296"/>
              </a:lnSpc>
              <a:buAutoNum type="arabicPeriod"/>
            </a:pPr>
            <a:r>
              <a:rPr lang="en-US" sz="6080" spc="-3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What is </a:t>
            </a:r>
            <a:r>
              <a:rPr lang="en-US" sz="608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React?</a:t>
            </a:r>
          </a:p>
          <a:p>
            <a:pPr marL="1312687" lvl="1" indent="-656344" algn="l">
              <a:lnSpc>
                <a:spcPts val="7275"/>
              </a:lnSpc>
              <a:buAutoNum type="arabicPeriod"/>
            </a:pPr>
            <a:r>
              <a:rPr lang="en-US" sz="608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Working </a:t>
            </a:r>
            <a:r>
              <a:rPr lang="en-US" sz="6080" spc="-3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of DOM</a:t>
            </a:r>
          </a:p>
          <a:p>
            <a:pPr marL="1312687" lvl="1" indent="-656344" algn="l">
              <a:lnSpc>
                <a:spcPts val="7275"/>
              </a:lnSpc>
              <a:buAutoNum type="arabicPeriod"/>
            </a:pPr>
            <a:r>
              <a:rPr lang="en-US" sz="6080" spc="-3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Problems </a:t>
            </a:r>
            <a:r>
              <a:rPr lang="en-US" sz="608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with JS</a:t>
            </a:r>
          </a:p>
          <a:p>
            <a:pPr marL="1312687" lvl="1" indent="-656344" algn="l">
              <a:lnSpc>
                <a:spcPts val="7248"/>
              </a:lnSpc>
              <a:buAutoNum type="arabicPeriod"/>
            </a:pPr>
            <a:r>
              <a:rPr lang="en-US" sz="6080" spc="-3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Working of </a:t>
            </a:r>
            <a:r>
              <a:rPr lang="en-US" sz="608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</a:t>
            </a:r>
          </a:p>
          <a:p>
            <a:pPr marL="1312687" lvl="1" indent="-656344" algn="l">
              <a:lnSpc>
                <a:spcPts val="7227"/>
              </a:lnSpc>
              <a:buAutoNum type="arabicPeriod"/>
            </a:pPr>
            <a:r>
              <a:rPr lang="en-US" sz="6080" spc="-41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JS </a:t>
            </a:r>
            <a:r>
              <a:rPr lang="en-US" sz="6080" spc="-4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Vs</a:t>
            </a:r>
            <a:r>
              <a:rPr lang="en-US" sz="6080" spc="-41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React</a:t>
            </a:r>
          </a:p>
          <a:p>
            <a:pPr marL="1312687" lvl="1" indent="-656344" algn="l">
              <a:lnSpc>
                <a:spcPts val="7275"/>
              </a:lnSpc>
              <a:buAutoNum type="arabicPeriod"/>
            </a:pPr>
            <a:r>
              <a:rPr lang="en-US" sz="6080" spc="-22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Intro to </a:t>
            </a:r>
            <a:r>
              <a:rPr lang="en-US" sz="6080" spc="-2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Components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467114" y="-107510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5175" y="8743195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41232" y="2098734"/>
            <a:ext cx="12090137" cy="6422885"/>
          </a:xfrm>
          <a:custGeom>
            <a:avLst/>
            <a:gdLst/>
            <a:ahLst/>
            <a:cxnLst/>
            <a:rect l="l" t="t" r="r" b="b"/>
            <a:pathLst>
              <a:path w="12090137" h="6422885">
                <a:moveTo>
                  <a:pt x="0" y="0"/>
                </a:moveTo>
                <a:lnTo>
                  <a:pt x="12090136" y="0"/>
                </a:lnTo>
                <a:lnTo>
                  <a:pt x="12090136" y="6422885"/>
                </a:lnTo>
                <a:lnTo>
                  <a:pt x="0" y="6422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38587" y="4103359"/>
            <a:ext cx="13228527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0173" lvl="1" indent="-680087" algn="l">
              <a:lnSpc>
                <a:spcPts val="7560"/>
              </a:lnSpc>
              <a:buFont typeface="Arial"/>
              <a:buChar char="•"/>
            </a:pPr>
            <a:r>
              <a:rPr lang="en-US" sz="6300" spc="-25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HTML</a:t>
            </a:r>
            <a:r>
              <a:rPr lang="en-US" sz="6300" spc="-25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is required for React</a:t>
            </a:r>
          </a:p>
          <a:p>
            <a:pPr marL="1360173" lvl="1" indent="-680087" algn="l">
              <a:lnSpc>
                <a:spcPts val="7560"/>
              </a:lnSpc>
              <a:buFont typeface="Arial"/>
              <a:buChar char="•"/>
            </a:pPr>
            <a:r>
              <a:rPr lang="en-US" sz="6300" spc="-25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CSS</a:t>
            </a:r>
            <a:r>
              <a:rPr lang="en-US" sz="6300" spc="-25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is required for React</a:t>
            </a:r>
          </a:p>
          <a:p>
            <a:pPr marL="1360173" lvl="1" indent="-680087" algn="l">
              <a:lnSpc>
                <a:spcPts val="7560"/>
              </a:lnSpc>
              <a:buFont typeface="Arial"/>
              <a:buChar char="•"/>
            </a:pPr>
            <a:r>
              <a:rPr lang="en-US" sz="6300" spc="-30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JS</a:t>
            </a:r>
            <a:r>
              <a:rPr lang="en-US" sz="6300" spc="-30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is required for React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778" t="39162" r="41732" b="25728"/>
          <a:stretch>
            <a:fillRect/>
          </a:stretch>
        </p:blipFill>
        <p:spPr>
          <a:xfrm>
            <a:off x="2471451" y="2396512"/>
            <a:ext cx="13345098" cy="68617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44361" y="1228392"/>
            <a:ext cx="6999277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JAVASCRIPT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2264" y="1180222"/>
            <a:ext cx="10341689" cy="1447836"/>
          </a:xfrm>
          <a:custGeom>
            <a:avLst/>
            <a:gdLst/>
            <a:ahLst/>
            <a:cxnLst/>
            <a:rect l="l" t="t" r="r" b="b"/>
            <a:pathLst>
              <a:path w="10341689" h="1447836">
                <a:moveTo>
                  <a:pt x="0" y="0"/>
                </a:moveTo>
                <a:lnTo>
                  <a:pt x="10341688" y="0"/>
                </a:lnTo>
                <a:lnTo>
                  <a:pt x="10341688" y="1447837"/>
                </a:lnTo>
                <a:lnTo>
                  <a:pt x="0" y="144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83459" y="1904140"/>
            <a:ext cx="882961" cy="1217877"/>
          </a:xfrm>
          <a:custGeom>
            <a:avLst/>
            <a:gdLst/>
            <a:ahLst/>
            <a:cxnLst/>
            <a:rect l="l" t="t" r="r" b="b"/>
            <a:pathLst>
              <a:path w="882961" h="1217877">
                <a:moveTo>
                  <a:pt x="0" y="0"/>
                </a:moveTo>
                <a:lnTo>
                  <a:pt x="882961" y="0"/>
                </a:lnTo>
                <a:lnTo>
                  <a:pt x="882961" y="1217877"/>
                </a:lnTo>
                <a:lnTo>
                  <a:pt x="0" y="1217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111874" y="3122017"/>
            <a:ext cx="12543171" cy="6224549"/>
          </a:xfrm>
          <a:custGeom>
            <a:avLst/>
            <a:gdLst/>
            <a:ahLst/>
            <a:cxnLst/>
            <a:rect l="l" t="t" r="r" b="b"/>
            <a:pathLst>
              <a:path w="12543171" h="6224549">
                <a:moveTo>
                  <a:pt x="0" y="0"/>
                </a:moveTo>
                <a:lnTo>
                  <a:pt x="12543171" y="0"/>
                </a:lnTo>
                <a:lnTo>
                  <a:pt x="12543171" y="6224549"/>
                </a:lnTo>
                <a:lnTo>
                  <a:pt x="0" y="6224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7745" y="8870306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9851" y="6900232"/>
            <a:ext cx="4121025" cy="3286518"/>
          </a:xfrm>
          <a:custGeom>
            <a:avLst/>
            <a:gdLst/>
            <a:ahLst/>
            <a:cxnLst/>
            <a:rect l="l" t="t" r="r" b="b"/>
            <a:pathLst>
              <a:path w="4121025" h="3286518">
                <a:moveTo>
                  <a:pt x="0" y="0"/>
                </a:moveTo>
                <a:lnTo>
                  <a:pt x="4121026" y="0"/>
                </a:lnTo>
                <a:lnTo>
                  <a:pt x="4121026" y="3286518"/>
                </a:lnTo>
                <a:lnTo>
                  <a:pt x="0" y="3286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55837" y="-653322"/>
            <a:ext cx="5116201" cy="4114800"/>
          </a:xfrm>
          <a:custGeom>
            <a:avLst/>
            <a:gdLst/>
            <a:ahLst/>
            <a:cxnLst/>
            <a:rect l="l" t="t" r="r" b="b"/>
            <a:pathLst>
              <a:path w="5116201" h="4114800">
                <a:moveTo>
                  <a:pt x="0" y="0"/>
                </a:moveTo>
                <a:lnTo>
                  <a:pt x="5116201" y="0"/>
                </a:lnTo>
                <a:lnTo>
                  <a:pt x="51162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66356" y="3814942"/>
            <a:ext cx="12234208" cy="481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5869" lvl="1" indent="-487934" algn="l">
              <a:lnSpc>
                <a:spcPts val="5424"/>
              </a:lnSpc>
              <a:buAutoNum type="arabicPeriod"/>
            </a:pPr>
            <a:r>
              <a:rPr lang="en-US" sz="4520" spc="-18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JavaScript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library to build </a:t>
            </a:r>
            <a:r>
              <a:rPr lang="en-US" sz="4520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Dynamic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</a:t>
            </a:r>
            <a:r>
              <a:rPr lang="en-US" sz="4520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interactive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user interfaces</a:t>
            </a:r>
          </a:p>
          <a:p>
            <a:pPr marL="975869" lvl="1" indent="-487934" algn="l">
              <a:lnSpc>
                <a:spcPts val="5424"/>
              </a:lnSpc>
              <a:buAutoNum type="arabicPeriod"/>
            </a:pP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Developed at </a:t>
            </a:r>
            <a:r>
              <a:rPr lang="en-US" sz="4520" spc="-18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Facebook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 </a:t>
            </a:r>
            <a:r>
              <a:rPr lang="en-US" sz="4520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2011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  <a:p>
            <a:pPr marL="975869" lvl="1" indent="-487934" algn="l">
              <a:lnSpc>
                <a:spcPts val="5424"/>
              </a:lnSpc>
              <a:buAutoNum type="arabicPeriod"/>
            </a:pP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Currently</a:t>
            </a:r>
            <a:r>
              <a:rPr lang="en-US" sz="4520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most widely used JS library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front-end development.</a:t>
            </a:r>
          </a:p>
          <a:p>
            <a:pPr marL="975869" lvl="1" indent="-487934" algn="l">
              <a:lnSpc>
                <a:spcPts val="5424"/>
              </a:lnSpc>
              <a:buAutoNum type="arabicPeriod"/>
            </a:pPr>
            <a:r>
              <a:rPr lang="en-US" sz="4520" spc="-18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Used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 create </a:t>
            </a:r>
            <a:r>
              <a:rPr lang="en-US" sz="4520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single page application</a:t>
            </a:r>
            <a:r>
              <a:rPr lang="en-US" sz="4520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(page does not re-load).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7243" y="1394553"/>
            <a:ext cx="14107084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3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1. What is React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55111" y="-22868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98491" y="2716565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9" y="0"/>
                </a:lnTo>
                <a:lnTo>
                  <a:pt x="13182339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98491" y="3283318"/>
            <a:ext cx="13486140" cy="597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5079" lvl="1" indent="-607539" algn="l">
              <a:lnSpc>
                <a:spcPts val="6731"/>
              </a:lnSpc>
              <a:buAutoNum type="arabicPeriod"/>
            </a:pP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Browser takes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HTML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and create DOM.</a:t>
            </a:r>
          </a:p>
          <a:p>
            <a:pPr marL="1215079" lvl="1" indent="-607539" algn="l">
              <a:lnSpc>
                <a:spcPts val="6731"/>
              </a:lnSpc>
              <a:buAutoNum type="arabicPeriod"/>
            </a:pP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JS helps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us modify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DOM 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based on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user actions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or events.</a:t>
            </a:r>
          </a:p>
          <a:p>
            <a:pPr marL="1215079" lvl="1" indent="-607539" algn="l">
              <a:lnSpc>
                <a:spcPts val="6731"/>
              </a:lnSpc>
              <a:buAutoNum type="arabicPeriod"/>
            </a:pP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In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big applications,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Working with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DOM</a:t>
            </a:r>
            <a:r>
              <a:rPr lang="en-US" sz="5627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becomes </a:t>
            </a:r>
            <a:r>
              <a:rPr lang="en-US" sz="56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complicated</a:t>
            </a:r>
          </a:p>
          <a:p>
            <a:pPr algn="l">
              <a:lnSpc>
                <a:spcPts val="6734"/>
              </a:lnSpc>
            </a:pPr>
            <a:endParaRPr lang="en-US" sz="5627">
              <a:solidFill>
                <a:srgbClr val="B01513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26016" y="878978"/>
            <a:ext cx="11635969" cy="124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5"/>
              </a:lnSpc>
            </a:pPr>
            <a:r>
              <a:rPr lang="en-US" sz="8121" spc="-38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2. Working of DOM</a:t>
            </a:r>
          </a:p>
        </p:txBody>
      </p:sp>
      <p:sp>
        <p:nvSpPr>
          <p:cNvPr id="11" name="Freeform 11"/>
          <p:cNvSpPr/>
          <p:nvPr/>
        </p:nvSpPr>
        <p:spPr>
          <a:xfrm>
            <a:off x="-349271" y="-42794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55111" y="-50881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4636" y="93249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04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6567" y="504659"/>
            <a:ext cx="14574866" cy="104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0"/>
              </a:lnSpc>
            </a:pPr>
            <a:r>
              <a:rPr lang="en-US" sz="6892" spc="-33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3. Problems with JavaScript</a:t>
            </a:r>
          </a:p>
        </p:txBody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52681" y="233741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9" y="0"/>
                </a:lnTo>
                <a:lnTo>
                  <a:pt x="13182339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029613"/>
            <a:ext cx="13370718" cy="5174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71857" lvl="1" indent="-735929" algn="l">
              <a:lnSpc>
                <a:spcPts val="8180"/>
              </a:lnSpc>
              <a:buAutoNum type="arabicPeriod"/>
            </a:pPr>
            <a:r>
              <a:rPr lang="en-US" sz="6817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 has a </a:t>
            </a:r>
            <a:r>
              <a:rPr lang="en-US" sz="6817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simpler mental model</a:t>
            </a:r>
          </a:p>
          <a:p>
            <a:pPr marL="1471857" lvl="1" indent="-735929" algn="l">
              <a:lnSpc>
                <a:spcPts val="8180"/>
              </a:lnSpc>
              <a:buAutoNum type="arabicPeriod"/>
            </a:pPr>
            <a:r>
              <a:rPr lang="en-US" sz="6817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 is </a:t>
            </a:r>
            <a:r>
              <a:rPr lang="en-US" sz="6817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cumbersome</a:t>
            </a:r>
          </a:p>
          <a:p>
            <a:pPr marL="1471857" lvl="1" indent="-735929" algn="l">
              <a:lnSpc>
                <a:spcPts val="8180"/>
              </a:lnSpc>
              <a:buAutoNum type="arabicPeriod"/>
            </a:pPr>
            <a:r>
              <a:rPr lang="en-US" sz="6817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 is </a:t>
            </a:r>
            <a:r>
              <a:rPr lang="en-US" sz="6817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Error-prone</a:t>
            </a:r>
          </a:p>
          <a:p>
            <a:pPr marL="1471857" lvl="1" indent="-735929" algn="l">
              <a:lnSpc>
                <a:spcPts val="8180"/>
              </a:lnSpc>
              <a:buAutoNum type="arabicPeriod"/>
            </a:pPr>
            <a:r>
              <a:rPr lang="en-US" sz="6817" spc="-3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 is </a:t>
            </a:r>
            <a:r>
              <a:rPr lang="en-US" sz="6817" spc="-3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Hard to maintain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212025" y="6315044"/>
            <a:ext cx="5486431" cy="3421538"/>
          </a:xfrm>
          <a:custGeom>
            <a:avLst/>
            <a:gdLst/>
            <a:ahLst/>
            <a:cxnLst/>
            <a:rect l="l" t="t" r="r" b="b"/>
            <a:pathLst>
              <a:path w="5486431" h="3421538">
                <a:moveTo>
                  <a:pt x="0" y="0"/>
                </a:moveTo>
                <a:lnTo>
                  <a:pt x="5486431" y="0"/>
                </a:lnTo>
                <a:lnTo>
                  <a:pt x="5486431" y="3421538"/>
                </a:lnTo>
                <a:lnTo>
                  <a:pt x="0" y="3421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16445" y="-460388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925830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17527" y="39566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2681" y="233741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9" y="0"/>
                </a:lnTo>
                <a:lnTo>
                  <a:pt x="13182339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0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824106"/>
            <a:ext cx="11713890" cy="555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693" lvl="1" indent="-571847" algn="l">
              <a:lnSpc>
                <a:spcPts val="5548"/>
              </a:lnSpc>
              <a:buAutoNum type="arabicPeriod"/>
            </a:pPr>
            <a:r>
              <a:rPr lang="en-US" sz="46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No need to worry about </a:t>
            </a:r>
            <a:r>
              <a:rPr lang="en-US" sz="46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querying and updating DOM elements.</a:t>
            </a:r>
          </a:p>
          <a:p>
            <a:pPr marL="1143693" lvl="1" indent="-571847" algn="l">
              <a:lnSpc>
                <a:spcPts val="5548"/>
              </a:lnSpc>
              <a:buAutoNum type="arabicPeriod"/>
            </a:pPr>
            <a:r>
              <a:rPr lang="en-US" sz="46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 creates</a:t>
            </a:r>
            <a:r>
              <a:rPr lang="en-US" sz="46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 web page with small and </a:t>
            </a:r>
            <a:r>
              <a:rPr lang="en-US" sz="46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reusabl</a:t>
            </a:r>
            <a:r>
              <a:rPr lang="en-US" sz="46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 components</a:t>
            </a:r>
          </a:p>
          <a:p>
            <a:pPr marL="1143693" lvl="1" indent="-571847" algn="l">
              <a:lnSpc>
                <a:spcPts val="5548"/>
              </a:lnSpc>
              <a:buAutoNum type="arabicPeriod"/>
            </a:pPr>
            <a:r>
              <a:rPr lang="en-US" sz="46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 will take care of</a:t>
            </a:r>
            <a:r>
              <a:rPr lang="en-US" sz="46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creating and updating DOM elements.</a:t>
            </a:r>
          </a:p>
          <a:p>
            <a:pPr marL="1143693" lvl="1" indent="-571847" algn="l">
              <a:lnSpc>
                <a:spcPts val="5548"/>
              </a:lnSpc>
              <a:buAutoNum type="arabicPeriod"/>
            </a:pPr>
            <a:r>
              <a:rPr lang="en-US" sz="46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IT saves a lot of time,</a:t>
            </a:r>
            <a:r>
              <a:rPr lang="en-US" sz="46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cheezein aasan hai, pahele se likhi hui hain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8843" y="320650"/>
            <a:ext cx="12150315" cy="12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7"/>
              </a:lnSpc>
            </a:pPr>
            <a:r>
              <a:rPr lang="en-US" sz="8055" spc="-38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4. Working of React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05778" y="4004528"/>
            <a:ext cx="5083909" cy="5885857"/>
          </a:xfrm>
          <a:custGeom>
            <a:avLst/>
            <a:gdLst/>
            <a:ahLst/>
            <a:cxnLst/>
            <a:rect l="l" t="t" r="r" b="b"/>
            <a:pathLst>
              <a:path w="5083909" h="5885857">
                <a:moveTo>
                  <a:pt x="0" y="0"/>
                </a:moveTo>
                <a:lnTo>
                  <a:pt x="5083909" y="0"/>
                </a:lnTo>
                <a:lnTo>
                  <a:pt x="5083909" y="5885857"/>
                </a:lnTo>
                <a:lnTo>
                  <a:pt x="0" y="588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49271" y="-92077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9271" y="897055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58677" y="-38299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52831" y="2602265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09059" y="3679745"/>
            <a:ext cx="13326110" cy="457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2546" lvl="1" indent="-656273" algn="l">
              <a:lnSpc>
                <a:spcPts val="7097"/>
              </a:lnSpc>
              <a:buAutoNum type="arabicPeriod"/>
            </a:pPr>
            <a:r>
              <a:rPr lang="en-US" sz="5300" b="1">
                <a:solidFill>
                  <a:srgbClr val="0E1144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JS is imperative:</a:t>
            </a:r>
            <a:r>
              <a:rPr lang="en-US" sz="53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You define steps to reach your </a:t>
            </a:r>
            <a:r>
              <a:rPr lang="en-US" sz="530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desired state.</a:t>
            </a:r>
          </a:p>
          <a:p>
            <a:pPr marL="1312546" lvl="1" indent="-656273" algn="l">
              <a:lnSpc>
                <a:spcPts val="7446"/>
              </a:lnSpc>
              <a:buAutoNum type="arabicPeriod"/>
            </a:pPr>
            <a:r>
              <a:rPr lang="en-US" sz="5300" b="1">
                <a:solidFill>
                  <a:srgbClr val="0E1144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React is Declarative:</a:t>
            </a:r>
            <a:r>
              <a:rPr lang="en-US" sz="530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53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You define the target</a:t>
            </a:r>
            <a:r>
              <a:rPr lang="en-US" sz="530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UI state </a:t>
            </a:r>
            <a:r>
              <a:rPr lang="en-US" sz="53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and then react figures out how to reach that state.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72139" y="390562"/>
            <a:ext cx="8543721" cy="127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66"/>
              </a:lnSpc>
            </a:pPr>
            <a:r>
              <a:rPr lang="en-US" sz="8389" spc="-40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5. JS Vs React</a:t>
            </a:r>
          </a:p>
        </p:txBody>
      </p:sp>
      <p:sp>
        <p:nvSpPr>
          <p:cNvPr id="11" name="Freeform 11"/>
          <p:cNvSpPr/>
          <p:nvPr/>
        </p:nvSpPr>
        <p:spPr>
          <a:xfrm>
            <a:off x="-280314" y="2104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43978" y="8259729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40911" y="-3062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4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16418" y="371524"/>
            <a:ext cx="14655164" cy="95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0"/>
              </a:lnSpc>
            </a:pPr>
            <a:r>
              <a:rPr lang="en-US" sz="6275" spc="-30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6. Introduction to Components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64645" y="3518435"/>
            <a:ext cx="12178944" cy="6694326"/>
          </a:xfrm>
          <a:custGeom>
            <a:avLst/>
            <a:gdLst/>
            <a:ahLst/>
            <a:cxnLst/>
            <a:rect l="l" t="t" r="r" b="b"/>
            <a:pathLst>
              <a:path w="12178944" h="6694326">
                <a:moveTo>
                  <a:pt x="0" y="0"/>
                </a:moveTo>
                <a:lnTo>
                  <a:pt x="12178944" y="0"/>
                </a:lnTo>
                <a:lnTo>
                  <a:pt x="12178944" y="6694326"/>
                </a:lnTo>
                <a:lnTo>
                  <a:pt x="0" y="6694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81" b="-188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8671" y="1598982"/>
            <a:ext cx="7162349" cy="5380715"/>
          </a:xfrm>
          <a:custGeom>
            <a:avLst/>
            <a:gdLst/>
            <a:ahLst/>
            <a:cxnLst/>
            <a:rect l="l" t="t" r="r" b="b"/>
            <a:pathLst>
              <a:path w="7162349" h="5380715">
                <a:moveTo>
                  <a:pt x="0" y="0"/>
                </a:moveTo>
                <a:lnTo>
                  <a:pt x="7162349" y="0"/>
                </a:lnTo>
                <a:lnTo>
                  <a:pt x="7162349" y="5380715"/>
                </a:lnTo>
                <a:lnTo>
                  <a:pt x="0" y="5380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04146" y="3508910"/>
            <a:ext cx="5308042" cy="279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0"/>
              </a:lnSpc>
              <a:spcBef>
                <a:spcPct val="0"/>
              </a:spcBef>
            </a:pPr>
            <a:r>
              <a:rPr lang="en-US" sz="4617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Components </a:t>
            </a:r>
            <a:r>
              <a:rPr lang="en-US" sz="4617" spc="-1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help us</a:t>
            </a:r>
            <a:r>
              <a:rPr lang="en-US" sz="4617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write </a:t>
            </a:r>
            <a:r>
              <a:rPr lang="en-US" sz="4617" spc="-18">
                <a:solidFill>
                  <a:srgbClr val="4800E1"/>
                </a:solidFill>
                <a:latin typeface="Georgia Pro"/>
                <a:ea typeface="Georgia Pro"/>
                <a:cs typeface="Georgia Pro"/>
                <a:sym typeface="Georgia Pro"/>
              </a:rPr>
              <a:t>reusable, modular and better</a:t>
            </a:r>
            <a:r>
              <a:rPr lang="en-US" sz="4617" spc="-18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4617" spc="-1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organized code.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1316445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919712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71582" y="1462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48599" y="8043212"/>
            <a:ext cx="14790132" cy="121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8"/>
              </a:lnSpc>
            </a:pPr>
            <a:r>
              <a:rPr lang="en-US" sz="3621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React application</a:t>
            </a:r>
            <a:r>
              <a:rPr lang="en-US" sz="36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is a tree of components with </a:t>
            </a:r>
            <a:r>
              <a:rPr lang="en-US" sz="36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App Component as the root bringing everything together.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54108" y="576167"/>
            <a:ext cx="13979114" cy="90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9"/>
              </a:lnSpc>
            </a:pPr>
            <a:r>
              <a:rPr lang="en-US" sz="5966" spc="-28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6. Introduction to Components</a:t>
            </a:r>
          </a:p>
        </p:txBody>
      </p:sp>
      <p:sp>
        <p:nvSpPr>
          <p:cNvPr id="5" name="Freeform 5"/>
          <p:cNvSpPr/>
          <p:nvPr/>
        </p:nvSpPr>
        <p:spPr>
          <a:xfrm>
            <a:off x="3708216" y="2119521"/>
            <a:ext cx="10270898" cy="5342554"/>
          </a:xfrm>
          <a:custGeom>
            <a:avLst/>
            <a:gdLst/>
            <a:ahLst/>
            <a:cxnLst/>
            <a:rect l="l" t="t" r="r" b="b"/>
            <a:pathLst>
              <a:path w="10270898" h="5342554">
                <a:moveTo>
                  <a:pt x="0" y="0"/>
                </a:moveTo>
                <a:lnTo>
                  <a:pt x="10270898" y="0"/>
                </a:lnTo>
                <a:lnTo>
                  <a:pt x="10270898" y="5342554"/>
                </a:lnTo>
                <a:lnTo>
                  <a:pt x="0" y="53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27" b="-4927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184290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604189" y="810036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58677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0412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58953" y="414738"/>
            <a:ext cx="14370094" cy="129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8"/>
              </a:lnSpc>
            </a:pPr>
            <a:r>
              <a:rPr lang="en-US" sz="8565" spc="-41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Introduction Revision</a:t>
            </a:r>
          </a:p>
        </p:txBody>
      </p:sp>
      <p:sp>
        <p:nvSpPr>
          <p:cNvPr id="8" name="Freeform 8"/>
          <p:cNvSpPr/>
          <p:nvPr/>
        </p:nvSpPr>
        <p:spPr>
          <a:xfrm>
            <a:off x="471779" y="2551682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06280" y="3086100"/>
            <a:ext cx="6017058" cy="6531406"/>
          </a:xfrm>
          <a:custGeom>
            <a:avLst/>
            <a:gdLst/>
            <a:ahLst/>
            <a:cxnLst/>
            <a:rect l="l" t="t" r="r" b="b"/>
            <a:pathLst>
              <a:path w="6017058" h="6531406">
                <a:moveTo>
                  <a:pt x="0" y="0"/>
                </a:moveTo>
                <a:lnTo>
                  <a:pt x="6017058" y="0"/>
                </a:lnTo>
                <a:lnTo>
                  <a:pt x="6017058" y="6531406"/>
                </a:lnTo>
                <a:lnTo>
                  <a:pt x="0" y="6531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962630"/>
            <a:ext cx="9339729" cy="571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44840" lvl="1" indent="-772420" algn="l">
              <a:lnSpc>
                <a:spcPts val="7558"/>
              </a:lnSpc>
              <a:buAutoNum type="arabicPeriod"/>
            </a:pPr>
            <a:r>
              <a:rPr lang="en-US" sz="6298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What is </a:t>
            </a:r>
            <a:r>
              <a:rPr lang="en-US" sz="6298" spc="-3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React?</a:t>
            </a:r>
          </a:p>
          <a:p>
            <a:pPr marL="1544840" lvl="1" indent="-772420" algn="l">
              <a:lnSpc>
                <a:spcPts val="7536"/>
              </a:lnSpc>
              <a:buAutoNum type="arabicPeriod"/>
            </a:pPr>
            <a:r>
              <a:rPr lang="en-US" sz="6298" spc="-3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Working of </a:t>
            </a:r>
            <a:r>
              <a:rPr lang="en-US" sz="6298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DOM</a:t>
            </a:r>
          </a:p>
          <a:p>
            <a:pPr marL="1544840" lvl="1" indent="-772420" algn="l">
              <a:lnSpc>
                <a:spcPts val="7536"/>
              </a:lnSpc>
              <a:buAutoNum type="arabicPeriod"/>
            </a:pPr>
            <a:r>
              <a:rPr lang="en-US" sz="6298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Problems</a:t>
            </a:r>
            <a:r>
              <a:rPr lang="en-US" sz="6298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with JS</a:t>
            </a:r>
          </a:p>
          <a:p>
            <a:pPr marL="1544840" lvl="1" indent="-772420" algn="l">
              <a:lnSpc>
                <a:spcPts val="7509"/>
              </a:lnSpc>
              <a:buAutoNum type="arabicPeriod"/>
            </a:pPr>
            <a:r>
              <a:rPr lang="en-US" sz="6298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Working of </a:t>
            </a:r>
            <a:r>
              <a:rPr lang="en-US" sz="6298" spc="-3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React</a:t>
            </a:r>
          </a:p>
          <a:p>
            <a:pPr marL="1544840" lvl="1" indent="-772420" algn="l">
              <a:lnSpc>
                <a:spcPts val="7487"/>
              </a:lnSpc>
              <a:buAutoNum type="arabicPeriod"/>
            </a:pPr>
            <a:r>
              <a:rPr lang="en-US" sz="6298" spc="-4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 </a:t>
            </a:r>
            <a:r>
              <a:rPr lang="en-US" sz="6298" spc="-4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Vs</a:t>
            </a:r>
            <a:r>
              <a:rPr lang="en-US" sz="6298" spc="-4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React</a:t>
            </a:r>
          </a:p>
          <a:p>
            <a:pPr marL="1544840" lvl="1" indent="-772420" algn="l">
              <a:lnSpc>
                <a:spcPts val="7536"/>
              </a:lnSpc>
              <a:buAutoNum type="arabicPeriod"/>
            </a:pPr>
            <a:r>
              <a:rPr lang="en-US" sz="6298" spc="-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Intro</a:t>
            </a:r>
            <a:r>
              <a:rPr lang="en-US" sz="6298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 Components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16445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971555" y="-25302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909341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1779" y="251460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87166" y="440880"/>
            <a:ext cx="11313669" cy="117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0"/>
              </a:lnSpc>
            </a:pPr>
            <a:r>
              <a:rPr lang="en-US" sz="7783" spc="-37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Create a React App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621" y="4275035"/>
            <a:ext cx="10819973" cy="301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18774" lvl="1" indent="-809387" algn="l">
              <a:lnSpc>
                <a:spcPts val="7920"/>
              </a:lnSpc>
              <a:buAutoNum type="arabicPeriod"/>
            </a:pPr>
            <a:r>
              <a:rPr lang="en-US" sz="660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SETUP</a:t>
            </a:r>
            <a:r>
              <a:rPr lang="en-US" sz="6600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IDE</a:t>
            </a:r>
          </a:p>
          <a:p>
            <a:pPr marL="1618774" lvl="1" indent="-809387" algn="l">
              <a:lnSpc>
                <a:spcPts val="7897"/>
              </a:lnSpc>
              <a:buAutoNum type="arabicPeriod"/>
            </a:pPr>
            <a:r>
              <a:rPr lang="en-US" sz="6600" spc="-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CREATE</a:t>
            </a:r>
            <a:r>
              <a:rPr lang="en-US" sz="6600" spc="-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 REACT APP</a:t>
            </a:r>
          </a:p>
          <a:p>
            <a:pPr marL="1618774" lvl="1" indent="-809387" algn="l">
              <a:lnSpc>
                <a:spcPts val="7897"/>
              </a:lnSpc>
              <a:buAutoNum type="arabicPeriod"/>
            </a:pPr>
            <a:r>
              <a:rPr lang="en-US" sz="6600" spc="-24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PROJECT </a:t>
            </a:r>
            <a:r>
              <a:rPr lang="en-US" sz="6600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STRUCTURE</a:t>
            </a:r>
          </a:p>
        </p:txBody>
      </p:sp>
      <p:sp>
        <p:nvSpPr>
          <p:cNvPr id="9" name="Freeform 9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56584" y="691776"/>
            <a:ext cx="817483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-37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7. What is IDE</a:t>
            </a:r>
          </a:p>
        </p:txBody>
      </p:sp>
      <p:sp>
        <p:nvSpPr>
          <p:cNvPr id="7" name="Freeform 7"/>
          <p:cNvSpPr/>
          <p:nvPr/>
        </p:nvSpPr>
        <p:spPr>
          <a:xfrm>
            <a:off x="471779" y="251460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54117" y="6411386"/>
            <a:ext cx="4633883" cy="4158910"/>
          </a:xfrm>
          <a:custGeom>
            <a:avLst/>
            <a:gdLst/>
            <a:ahLst/>
            <a:cxnLst/>
            <a:rect l="l" t="t" r="r" b="b"/>
            <a:pathLst>
              <a:path w="4633883" h="4158910">
                <a:moveTo>
                  <a:pt x="0" y="0"/>
                </a:moveTo>
                <a:lnTo>
                  <a:pt x="4633883" y="0"/>
                </a:lnTo>
                <a:lnTo>
                  <a:pt x="4633883" y="4158910"/>
                </a:lnTo>
                <a:lnTo>
                  <a:pt x="0" y="4158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1779" y="2566072"/>
            <a:ext cx="12437037" cy="636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5196" lvl="1" indent="-587598" algn="l">
              <a:lnSpc>
                <a:spcPts val="6465"/>
              </a:lnSpc>
              <a:buAutoNum type="arabicPeriod"/>
            </a:pP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IDE stands for </a:t>
            </a:r>
            <a:r>
              <a:rPr lang="en-US" sz="473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Integrated Development Environment.</a:t>
            </a:r>
          </a:p>
          <a:p>
            <a:pPr marL="1175196" lvl="1" indent="-587598" algn="l">
              <a:lnSpc>
                <a:spcPts val="6534"/>
              </a:lnSpc>
              <a:buAutoNum type="arabicPeriod"/>
            </a:pP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Software suite that consolidates basic tools</a:t>
            </a:r>
          </a:p>
          <a:p>
            <a:pPr marL="1175196" lvl="1" indent="-587598" algn="l">
              <a:lnSpc>
                <a:spcPts val="6534"/>
              </a:lnSpc>
            </a:pPr>
            <a:r>
              <a:rPr lang="en-US" sz="4738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required for</a:t>
            </a:r>
            <a:r>
              <a:rPr lang="en-US" sz="4738" spc="-24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software development.</a:t>
            </a:r>
          </a:p>
          <a:p>
            <a:pPr marL="1175196" lvl="1" indent="-587598" algn="l">
              <a:lnSpc>
                <a:spcPts val="5686"/>
              </a:lnSpc>
              <a:buAutoNum type="arabicPeriod"/>
            </a:pPr>
            <a:r>
              <a:rPr lang="en-US" sz="4738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Central hub for</a:t>
            </a:r>
            <a:r>
              <a:rPr lang="en-US" sz="4738" spc="-24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coding,</a:t>
            </a:r>
            <a:r>
              <a:rPr lang="en-US" sz="4738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finding</a:t>
            </a:r>
          </a:p>
          <a:p>
            <a:pPr marL="1175196" lvl="1" indent="-587598" algn="l">
              <a:lnSpc>
                <a:spcPts val="5686"/>
              </a:lnSpc>
            </a:pPr>
            <a:r>
              <a:rPr lang="en-US" sz="4738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problems, and testing.</a:t>
            </a:r>
          </a:p>
          <a:p>
            <a:pPr marL="1175196" lvl="1" indent="-587598" algn="l">
              <a:lnSpc>
                <a:spcPts val="6709"/>
              </a:lnSpc>
              <a:buAutoNum type="arabicPeriod"/>
            </a:pPr>
            <a:r>
              <a:rPr lang="en-US" sz="4738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Designed to improve </a:t>
            </a:r>
            <a:r>
              <a:rPr lang="en-US" sz="4738" spc="-24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developer efficiency.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287745" y="-624669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68742" y="55643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919712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5352" y="-2441925"/>
            <a:ext cx="10135479" cy="8863937"/>
          </a:xfrm>
          <a:custGeom>
            <a:avLst/>
            <a:gdLst/>
            <a:ahLst/>
            <a:cxnLst/>
            <a:rect l="l" t="t" r="r" b="b"/>
            <a:pathLst>
              <a:path w="10135479" h="8863937">
                <a:moveTo>
                  <a:pt x="0" y="0"/>
                </a:moveTo>
                <a:lnTo>
                  <a:pt x="10135479" y="0"/>
                </a:lnTo>
                <a:lnTo>
                  <a:pt x="10135479" y="8863936"/>
                </a:lnTo>
                <a:lnTo>
                  <a:pt x="0" y="8863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17457" y="3505345"/>
            <a:ext cx="9037302" cy="7525608"/>
          </a:xfrm>
          <a:custGeom>
            <a:avLst/>
            <a:gdLst/>
            <a:ahLst/>
            <a:cxnLst/>
            <a:rect l="l" t="t" r="r" b="b"/>
            <a:pathLst>
              <a:path w="9037302" h="7525608">
                <a:moveTo>
                  <a:pt x="0" y="0"/>
                </a:moveTo>
                <a:lnTo>
                  <a:pt x="9037303" y="0"/>
                </a:lnTo>
                <a:lnTo>
                  <a:pt x="9037303" y="7525608"/>
                </a:lnTo>
                <a:lnTo>
                  <a:pt x="0" y="7525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25356" y="2772517"/>
            <a:ext cx="13032597" cy="5698082"/>
          </a:xfrm>
          <a:custGeom>
            <a:avLst/>
            <a:gdLst/>
            <a:ahLst/>
            <a:cxnLst/>
            <a:rect l="l" t="t" r="r" b="b"/>
            <a:pathLst>
              <a:path w="13032597" h="5698082">
                <a:moveTo>
                  <a:pt x="0" y="0"/>
                </a:moveTo>
                <a:lnTo>
                  <a:pt x="13032597" y="0"/>
                </a:lnTo>
                <a:lnTo>
                  <a:pt x="13032597" y="5698082"/>
                </a:lnTo>
                <a:lnTo>
                  <a:pt x="0" y="5698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40" t="-13732" r="-1776" b="-13823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028700" y="1057275"/>
            <a:ext cx="10653266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HTML-BOILER PLATE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908011" y="6466649"/>
            <a:ext cx="1294878" cy="507855"/>
            <a:chOff x="0" y="0"/>
            <a:chExt cx="285684" cy="1120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684" cy="112046"/>
            </a:xfrm>
            <a:custGeom>
              <a:avLst/>
              <a:gdLst/>
              <a:ahLst/>
              <a:cxnLst/>
              <a:rect l="l" t="t" r="r" b="b"/>
              <a:pathLst>
                <a:path w="285684" h="112046">
                  <a:moveTo>
                    <a:pt x="0" y="0"/>
                  </a:moveTo>
                  <a:lnTo>
                    <a:pt x="285684" y="0"/>
                  </a:lnTo>
                  <a:lnTo>
                    <a:pt x="285684" y="112046"/>
                  </a:lnTo>
                  <a:lnTo>
                    <a:pt x="0" y="1120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85684" cy="16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62562" y="7758478"/>
            <a:ext cx="1379202" cy="507855"/>
            <a:chOff x="0" y="0"/>
            <a:chExt cx="304288" cy="1120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4288" cy="112046"/>
            </a:xfrm>
            <a:custGeom>
              <a:avLst/>
              <a:gdLst/>
              <a:ahLst/>
              <a:cxnLst/>
              <a:rect l="l" t="t" r="r" b="b"/>
              <a:pathLst>
                <a:path w="304288" h="112046">
                  <a:moveTo>
                    <a:pt x="0" y="0"/>
                  </a:moveTo>
                  <a:lnTo>
                    <a:pt x="304288" y="0"/>
                  </a:lnTo>
                  <a:lnTo>
                    <a:pt x="304288" y="112046"/>
                  </a:lnTo>
                  <a:lnTo>
                    <a:pt x="0" y="1120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04288" cy="16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08011" y="3853381"/>
            <a:ext cx="1294878" cy="507855"/>
            <a:chOff x="0" y="0"/>
            <a:chExt cx="285684" cy="1120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5684" cy="112046"/>
            </a:xfrm>
            <a:custGeom>
              <a:avLst/>
              <a:gdLst/>
              <a:ahLst/>
              <a:cxnLst/>
              <a:rect l="l" t="t" r="r" b="b"/>
              <a:pathLst>
                <a:path w="285684" h="112046">
                  <a:moveTo>
                    <a:pt x="0" y="0"/>
                  </a:moveTo>
                  <a:lnTo>
                    <a:pt x="285684" y="0"/>
                  </a:lnTo>
                  <a:lnTo>
                    <a:pt x="285684" y="112046"/>
                  </a:lnTo>
                  <a:lnTo>
                    <a:pt x="0" y="1120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85684" cy="16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55450" y="5618532"/>
            <a:ext cx="4288377" cy="507855"/>
            <a:chOff x="0" y="0"/>
            <a:chExt cx="946129" cy="1120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6129" cy="112046"/>
            </a:xfrm>
            <a:custGeom>
              <a:avLst/>
              <a:gdLst/>
              <a:ahLst/>
              <a:cxnLst/>
              <a:rect l="l" t="t" r="r" b="b"/>
              <a:pathLst>
                <a:path w="946129" h="112046">
                  <a:moveTo>
                    <a:pt x="0" y="0"/>
                  </a:moveTo>
                  <a:lnTo>
                    <a:pt x="946129" y="0"/>
                  </a:lnTo>
                  <a:lnTo>
                    <a:pt x="946129" y="112046"/>
                  </a:lnTo>
                  <a:lnTo>
                    <a:pt x="0" y="1120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C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946129" cy="169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H="1" flipV="1">
            <a:off x="4341763" y="4084567"/>
            <a:ext cx="6110068" cy="22741"/>
          </a:xfrm>
          <a:prstGeom prst="line">
            <a:avLst/>
          </a:prstGeom>
          <a:ln w="38100" cap="rnd">
            <a:solidFill>
              <a:srgbClr val="FFFC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9" name="AutoShape 19"/>
          <p:cNvSpPr/>
          <p:nvPr/>
        </p:nvSpPr>
        <p:spPr>
          <a:xfrm flipH="1">
            <a:off x="8026613" y="5872459"/>
            <a:ext cx="2425219" cy="11370"/>
          </a:xfrm>
          <a:prstGeom prst="line">
            <a:avLst/>
          </a:prstGeom>
          <a:ln w="38100" cap="rnd">
            <a:solidFill>
              <a:srgbClr val="FFFC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AutoShape 20"/>
          <p:cNvSpPr/>
          <p:nvPr/>
        </p:nvSpPr>
        <p:spPr>
          <a:xfrm flipH="1">
            <a:off x="4341848" y="6720577"/>
            <a:ext cx="6109984" cy="22741"/>
          </a:xfrm>
          <a:prstGeom prst="line">
            <a:avLst/>
          </a:prstGeom>
          <a:ln w="38100" cap="rnd">
            <a:solidFill>
              <a:srgbClr val="FFFC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1" name="AutoShape 21"/>
          <p:cNvSpPr/>
          <p:nvPr/>
        </p:nvSpPr>
        <p:spPr>
          <a:xfrm flipH="1">
            <a:off x="4523777" y="8012405"/>
            <a:ext cx="5928055" cy="11370"/>
          </a:xfrm>
          <a:prstGeom prst="line">
            <a:avLst/>
          </a:prstGeom>
          <a:ln w="38100" cap="rnd">
            <a:solidFill>
              <a:srgbClr val="FFFC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518" y="2514600"/>
            <a:ext cx="4229100" cy="4229100"/>
            <a:chOff x="0" y="0"/>
            <a:chExt cx="5638800" cy="5638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38800" cy="5638800"/>
            </a:xfrm>
            <a:custGeom>
              <a:avLst/>
              <a:gdLst/>
              <a:ahLst/>
              <a:cxnLst/>
              <a:rect l="l" t="t" r="r" b="b"/>
              <a:pathLst>
                <a:path w="5638800" h="5638800">
                  <a:moveTo>
                    <a:pt x="0" y="2819400"/>
                  </a:moveTo>
                  <a:cubicBezTo>
                    <a:pt x="0" y="1262253"/>
                    <a:pt x="1262253" y="0"/>
                    <a:pt x="2819400" y="0"/>
                  </a:cubicBezTo>
                  <a:cubicBezTo>
                    <a:pt x="4376547" y="0"/>
                    <a:pt x="5638800" y="1262253"/>
                    <a:pt x="5638800" y="2819400"/>
                  </a:cubicBezTo>
                  <a:cubicBezTo>
                    <a:pt x="5638800" y="4376547"/>
                    <a:pt x="4376547" y="5638800"/>
                    <a:pt x="2819400" y="5638800"/>
                  </a:cubicBezTo>
                  <a:cubicBezTo>
                    <a:pt x="1262253" y="5638800"/>
                    <a:pt x="0" y="4376547"/>
                    <a:pt x="0" y="2819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50B9C1">
                    <a:alpha val="7000"/>
                  </a:srgbClr>
                </a:gs>
                <a:gs pos="36000">
                  <a:srgbClr val="50B9C1">
                    <a:alpha val="0"/>
                  </a:srgbClr>
                </a:gs>
                <a:gs pos="69000">
                  <a:srgbClr val="50B9C1">
                    <a:alpha val="6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6092" y="914400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068" y="1922904"/>
            <a:ext cx="9485032" cy="7588026"/>
          </a:xfrm>
          <a:custGeom>
            <a:avLst/>
            <a:gdLst/>
            <a:ahLst/>
            <a:cxnLst/>
            <a:rect l="l" t="t" r="r" b="b"/>
            <a:pathLst>
              <a:path w="9485032" h="7588026">
                <a:moveTo>
                  <a:pt x="0" y="0"/>
                </a:moveTo>
                <a:lnTo>
                  <a:pt x="9485032" y="0"/>
                </a:lnTo>
                <a:lnTo>
                  <a:pt x="9485032" y="7588026"/>
                </a:lnTo>
                <a:lnTo>
                  <a:pt x="0" y="7588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012" t="-6378" r="-43108" b="-4732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93419" y="2847186"/>
            <a:ext cx="7652617" cy="5739462"/>
          </a:xfrm>
          <a:custGeom>
            <a:avLst/>
            <a:gdLst/>
            <a:ahLst/>
            <a:cxnLst/>
            <a:rect l="l" t="t" r="r" b="b"/>
            <a:pathLst>
              <a:path w="7652617" h="5739462">
                <a:moveTo>
                  <a:pt x="0" y="0"/>
                </a:moveTo>
                <a:lnTo>
                  <a:pt x="7652616" y="0"/>
                </a:lnTo>
                <a:lnTo>
                  <a:pt x="7652616" y="5739462"/>
                </a:lnTo>
                <a:lnTo>
                  <a:pt x="0" y="5739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56584" y="438150"/>
            <a:ext cx="817483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-37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7. Need of IDE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068" y="2367259"/>
            <a:ext cx="9547790" cy="668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8769" lvl="1" indent="-604385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Streamlines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development.</a:t>
            </a:r>
          </a:p>
          <a:p>
            <a:pPr marL="1208769" lvl="1" indent="-604385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Increases </a:t>
            </a:r>
            <a:r>
              <a:rPr lang="en-US" sz="4886" spc="-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productivity.</a:t>
            </a:r>
          </a:p>
          <a:p>
            <a:pPr marL="1208769" lvl="1" indent="-604385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Simplifies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complex tasks.</a:t>
            </a:r>
          </a:p>
          <a:p>
            <a:pPr marL="1208769" lvl="1" indent="-604385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Offers a</a:t>
            </a:r>
            <a:r>
              <a:rPr lang="en-US" sz="4886" spc="-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unified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workspace.</a:t>
            </a:r>
          </a:p>
          <a:p>
            <a:pPr marL="1208769" lvl="1" indent="-604385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IDE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Features:</a:t>
            </a:r>
          </a:p>
          <a:p>
            <a:pPr marL="2272723" lvl="2" indent="-757574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Code </a:t>
            </a:r>
            <a:r>
              <a:rPr lang="en-US" sz="4886" spc="-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Autocomplete</a:t>
            </a:r>
          </a:p>
          <a:p>
            <a:pPr marL="2272723" lvl="2" indent="-757574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Syntax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Highlighting</a:t>
            </a:r>
          </a:p>
          <a:p>
            <a:pPr marL="2272723" lvl="2" indent="-757574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Version Control</a:t>
            </a:r>
          </a:p>
          <a:p>
            <a:pPr marL="2272723" lvl="2" indent="-757574" algn="l">
              <a:lnSpc>
                <a:spcPts val="5864"/>
              </a:lnSpc>
              <a:buAutoNum type="arabicPeriod"/>
            </a:pPr>
            <a:r>
              <a:rPr lang="en-US" sz="4886" spc="-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Error</a:t>
            </a:r>
            <a:r>
              <a:rPr lang="en-US" sz="4886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Checking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00505" y="-70998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29590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7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4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01106" y="3091448"/>
            <a:ext cx="10153011" cy="2052052"/>
          </a:xfrm>
          <a:custGeom>
            <a:avLst/>
            <a:gdLst/>
            <a:ahLst/>
            <a:cxnLst/>
            <a:rect l="l" t="t" r="r" b="b"/>
            <a:pathLst>
              <a:path w="10153011" h="2052052">
                <a:moveTo>
                  <a:pt x="0" y="0"/>
                </a:moveTo>
                <a:lnTo>
                  <a:pt x="10153011" y="0"/>
                </a:lnTo>
                <a:lnTo>
                  <a:pt x="10153011" y="2052052"/>
                </a:lnTo>
                <a:lnTo>
                  <a:pt x="0" y="2052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130" r="-9571" b="-2233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201776" y="6215800"/>
            <a:ext cx="3718611" cy="3042500"/>
          </a:xfrm>
          <a:custGeom>
            <a:avLst/>
            <a:gdLst/>
            <a:ahLst/>
            <a:cxnLst/>
            <a:rect l="l" t="t" r="r" b="b"/>
            <a:pathLst>
              <a:path w="3718611" h="3042500">
                <a:moveTo>
                  <a:pt x="0" y="0"/>
                </a:moveTo>
                <a:lnTo>
                  <a:pt x="3718611" y="0"/>
                </a:lnTo>
                <a:lnTo>
                  <a:pt x="3718611" y="3042500"/>
                </a:lnTo>
                <a:lnTo>
                  <a:pt x="0" y="304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7612" y="5600700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50" y="0"/>
                </a:lnTo>
                <a:lnTo>
                  <a:pt x="3650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53834" y="440986"/>
            <a:ext cx="11980333" cy="117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55"/>
              </a:lnSpc>
            </a:pPr>
            <a:r>
              <a:rPr lang="en-US" sz="7712" spc="-4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7. Install latest Node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73507" y="3650749"/>
            <a:ext cx="980821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1. Search Download NodeJS</a:t>
            </a:r>
          </a:p>
        </p:txBody>
      </p:sp>
      <p:sp>
        <p:nvSpPr>
          <p:cNvPr id="13" name="Freeform 13"/>
          <p:cNvSpPr/>
          <p:nvPr/>
        </p:nvSpPr>
        <p:spPr>
          <a:xfrm>
            <a:off x="-349271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4636" y="919712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971555" y="29997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7090" y="3304243"/>
            <a:ext cx="11625850" cy="4131780"/>
          </a:xfrm>
          <a:custGeom>
            <a:avLst/>
            <a:gdLst/>
            <a:ahLst/>
            <a:cxnLst/>
            <a:rect l="l" t="t" r="r" b="b"/>
            <a:pathLst>
              <a:path w="11625850" h="4131780">
                <a:moveTo>
                  <a:pt x="0" y="0"/>
                </a:moveTo>
                <a:lnTo>
                  <a:pt x="11625850" y="0"/>
                </a:lnTo>
                <a:lnTo>
                  <a:pt x="11625850" y="4131780"/>
                </a:lnTo>
                <a:lnTo>
                  <a:pt x="0" y="4131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96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16559" y="7620762"/>
            <a:ext cx="2431289" cy="2465291"/>
          </a:xfrm>
          <a:custGeom>
            <a:avLst/>
            <a:gdLst/>
            <a:ahLst/>
            <a:cxnLst/>
            <a:rect l="l" t="t" r="r" b="b"/>
            <a:pathLst>
              <a:path w="2431289" h="2465291">
                <a:moveTo>
                  <a:pt x="0" y="0"/>
                </a:moveTo>
                <a:lnTo>
                  <a:pt x="2431289" y="0"/>
                </a:lnTo>
                <a:lnTo>
                  <a:pt x="2431289" y="2465291"/>
                </a:lnTo>
                <a:lnTo>
                  <a:pt x="0" y="2465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159612" y="6722363"/>
            <a:ext cx="4128388" cy="3564637"/>
          </a:xfrm>
          <a:custGeom>
            <a:avLst/>
            <a:gdLst/>
            <a:ahLst/>
            <a:cxnLst/>
            <a:rect l="l" t="t" r="r" b="b"/>
            <a:pathLst>
              <a:path w="4128388" h="3564637">
                <a:moveTo>
                  <a:pt x="0" y="0"/>
                </a:moveTo>
                <a:lnTo>
                  <a:pt x="4128388" y="0"/>
                </a:lnTo>
                <a:lnTo>
                  <a:pt x="4128388" y="3564637"/>
                </a:lnTo>
                <a:lnTo>
                  <a:pt x="0" y="3564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70431" y="660346"/>
            <a:ext cx="13947138" cy="125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20"/>
              </a:lnSpc>
            </a:pPr>
            <a:r>
              <a:rPr lang="en-US" sz="8267" spc="-39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7. Installation &amp; Setup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68756" y="4142987"/>
            <a:ext cx="12750488" cy="310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62422" lvl="1" indent="-831211" algn="l">
              <a:lnSpc>
                <a:spcPts val="8124"/>
              </a:lnSpc>
              <a:buAutoNum type="arabicPeriod"/>
            </a:pPr>
            <a:r>
              <a:rPr lang="en-US" sz="677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Search </a:t>
            </a:r>
            <a:r>
              <a:rPr lang="en-US" sz="677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VS Code</a:t>
            </a:r>
          </a:p>
          <a:p>
            <a:pPr marL="1662422" lvl="1" indent="-831211" algn="l">
              <a:lnSpc>
                <a:spcPts val="8124"/>
              </a:lnSpc>
              <a:buAutoNum type="arabicPeriod"/>
            </a:pPr>
            <a:r>
              <a:rPr lang="en-US" sz="677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Keep Your </a:t>
            </a:r>
            <a:r>
              <a:rPr lang="en-US" sz="677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Software</a:t>
            </a:r>
            <a:r>
              <a:rPr lang="en-US" sz="677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up to date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99873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7745" y="897055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58677" y="0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7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4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1779" y="251460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36943" y="552755"/>
            <a:ext cx="15414113" cy="88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spc="-28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7. VsCode Extensions and Settings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168" y="3189079"/>
            <a:ext cx="968883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73200" lvl="1" indent="-736600" algn="l">
              <a:lnSpc>
                <a:spcPts val="72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Live Server / Live Preview</a:t>
            </a:r>
          </a:p>
          <a:p>
            <a:pPr marL="1473200" lvl="1" indent="-736600" algn="l">
              <a:lnSpc>
                <a:spcPts val="72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Prettier (Format on Save)</a:t>
            </a:r>
          </a:p>
          <a:p>
            <a:pPr marL="1473200" lvl="1" indent="-736600" algn="l">
              <a:lnSpc>
                <a:spcPts val="72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Line Wrap</a:t>
            </a:r>
          </a:p>
          <a:p>
            <a:pPr marL="1473200" lvl="1" indent="-736600" algn="l">
              <a:lnSpc>
                <a:spcPts val="7200"/>
              </a:lnSpc>
              <a:buAutoNum type="arabicPeriod"/>
            </a:pPr>
            <a:r>
              <a:rPr lang="en-US" sz="600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Tab Size from 4 to 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849024" y="6618638"/>
            <a:ext cx="3096862" cy="3096862"/>
          </a:xfrm>
          <a:custGeom>
            <a:avLst/>
            <a:gdLst/>
            <a:ahLst/>
            <a:cxnLst/>
            <a:rect l="l" t="t" r="r" b="b"/>
            <a:pathLst>
              <a:path w="3096862" h="3096862">
                <a:moveTo>
                  <a:pt x="0" y="0"/>
                </a:moveTo>
                <a:lnTo>
                  <a:pt x="3096862" y="0"/>
                </a:lnTo>
                <a:lnTo>
                  <a:pt x="3096862" y="3096862"/>
                </a:lnTo>
                <a:lnTo>
                  <a:pt x="0" y="30968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43854" y="3080887"/>
            <a:ext cx="2907203" cy="2907203"/>
          </a:xfrm>
          <a:custGeom>
            <a:avLst/>
            <a:gdLst/>
            <a:ahLst/>
            <a:cxnLst/>
            <a:rect l="l" t="t" r="r" b="b"/>
            <a:pathLst>
              <a:path w="2907203" h="2907203">
                <a:moveTo>
                  <a:pt x="0" y="0"/>
                </a:moveTo>
                <a:lnTo>
                  <a:pt x="2907203" y="0"/>
                </a:lnTo>
                <a:lnTo>
                  <a:pt x="2907203" y="2907203"/>
                </a:lnTo>
                <a:lnTo>
                  <a:pt x="0" y="29072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1779" y="2514600"/>
            <a:ext cx="13182338" cy="6541735"/>
          </a:xfrm>
          <a:custGeom>
            <a:avLst/>
            <a:gdLst/>
            <a:ahLst/>
            <a:cxnLst/>
            <a:rect l="l" t="t" r="r" b="b"/>
            <a:pathLst>
              <a:path w="13182338" h="6541735">
                <a:moveTo>
                  <a:pt x="0" y="0"/>
                </a:moveTo>
                <a:lnTo>
                  <a:pt x="13182338" y="0"/>
                </a:lnTo>
                <a:lnTo>
                  <a:pt x="13182338" y="6541735"/>
                </a:lnTo>
                <a:lnTo>
                  <a:pt x="0" y="654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1526" y="691776"/>
            <a:ext cx="12684949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-37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8. Create a React App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779" y="2875882"/>
            <a:ext cx="12809420" cy="5649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6715" lvl="1" indent="-588358" algn="l">
              <a:lnSpc>
                <a:spcPts val="5948"/>
              </a:lnSpc>
              <a:buAutoNum type="arabicPeriod"/>
            </a:pPr>
            <a:r>
              <a:rPr lang="en-US" sz="473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Official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tool is </a:t>
            </a:r>
            <a:r>
              <a:rPr lang="en-US" sz="4738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CRA(Create React APP)</a:t>
            </a:r>
          </a:p>
          <a:p>
            <a:pPr marL="1176715" lvl="1" indent="-588358" algn="l">
              <a:lnSpc>
                <a:spcPts val="6448"/>
              </a:lnSpc>
              <a:buAutoNum type="arabicPeriod"/>
            </a:pPr>
            <a:r>
              <a:rPr lang="en-US" sz="4738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Vit</a:t>
            </a:r>
            <a:r>
              <a:rPr lang="en-US" sz="4738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e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is a</a:t>
            </a:r>
            <a:r>
              <a:rPr lang="en-US" sz="473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modern tool 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to create</a:t>
            </a:r>
            <a:r>
              <a:rPr lang="en-US" sz="4738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 React Project.</a:t>
            </a:r>
          </a:p>
          <a:p>
            <a:pPr marL="1176715" lvl="1" indent="-588358" algn="l">
              <a:lnSpc>
                <a:spcPts val="6567"/>
              </a:lnSpc>
              <a:buAutoNum type="arabicPeriod"/>
            </a:pPr>
            <a:r>
              <a:rPr lang="en-US" sz="4738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Vite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produces</a:t>
            </a:r>
            <a:r>
              <a:rPr lang="en-US" sz="473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Quick and Small bundle size.</a:t>
            </a:r>
          </a:p>
          <a:p>
            <a:pPr marL="1176715" lvl="1" indent="-588358" algn="l">
              <a:lnSpc>
                <a:spcPts val="6567"/>
              </a:lnSpc>
              <a:buAutoNum type="arabicPeriod"/>
            </a:pP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Vite: Use </a:t>
            </a:r>
            <a:r>
              <a:rPr lang="en-US" sz="4738" i="1">
                <a:solidFill>
                  <a:srgbClr val="B01513"/>
                </a:solidFill>
                <a:latin typeface="Georgia Pro Italics"/>
                <a:ea typeface="Georgia Pro Italics"/>
                <a:cs typeface="Georgia Pro Italics"/>
                <a:sym typeface="Georgia Pro Italics"/>
              </a:rPr>
              <a:t>npm run dev 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to launch dev server.</a:t>
            </a:r>
          </a:p>
          <a:p>
            <a:pPr marL="1176715" lvl="1" indent="-588358" algn="l">
              <a:lnSpc>
                <a:spcPts val="6606"/>
              </a:lnSpc>
              <a:buAutoNum type="arabicPeriod"/>
            </a:pPr>
            <a:r>
              <a:rPr lang="en-US" sz="4738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Use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4738" i="1">
                <a:solidFill>
                  <a:srgbClr val="B01513"/>
                </a:solidFill>
                <a:latin typeface="Georgia Pro Italics"/>
                <a:ea typeface="Georgia Pro Italics"/>
                <a:cs typeface="Georgia Pro Italics"/>
                <a:sym typeface="Georgia Pro Italics"/>
              </a:rPr>
              <a:t>npm</a:t>
            </a:r>
            <a:r>
              <a:rPr lang="en-US" sz="4738" i="1">
                <a:solidFill>
                  <a:srgbClr val="000000"/>
                </a:solidFill>
                <a:latin typeface="Georgia Pro Italics"/>
                <a:ea typeface="Georgia Pro Italics"/>
                <a:cs typeface="Georgia Pro Italics"/>
                <a:sym typeface="Georgia Pro Italics"/>
              </a:rPr>
              <a:t> start </a:t>
            </a:r>
            <a:r>
              <a:rPr lang="en-US" sz="473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for</a:t>
            </a:r>
            <a:r>
              <a:rPr lang="en-US" sz="4738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 CRA.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82439" y="5983132"/>
            <a:ext cx="4054063" cy="3939620"/>
          </a:xfrm>
          <a:custGeom>
            <a:avLst/>
            <a:gdLst/>
            <a:ahLst/>
            <a:cxnLst/>
            <a:rect l="l" t="t" r="r" b="b"/>
            <a:pathLst>
              <a:path w="4054063" h="3939620">
                <a:moveTo>
                  <a:pt x="0" y="0"/>
                </a:moveTo>
                <a:lnTo>
                  <a:pt x="4054063" y="0"/>
                </a:lnTo>
                <a:lnTo>
                  <a:pt x="4054063" y="3939620"/>
                </a:lnTo>
                <a:lnTo>
                  <a:pt x="0" y="39396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0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913518" y="2514600"/>
            <a:ext cx="4229100" cy="4229100"/>
            <a:chOff x="0" y="0"/>
            <a:chExt cx="5638800" cy="5638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38800" cy="5638800"/>
            </a:xfrm>
            <a:custGeom>
              <a:avLst/>
              <a:gdLst/>
              <a:ahLst/>
              <a:cxnLst/>
              <a:rect l="l" t="t" r="r" b="b"/>
              <a:pathLst>
                <a:path w="5638800" h="5638800">
                  <a:moveTo>
                    <a:pt x="0" y="2819400"/>
                  </a:moveTo>
                  <a:cubicBezTo>
                    <a:pt x="0" y="1262253"/>
                    <a:pt x="1262253" y="0"/>
                    <a:pt x="2819400" y="0"/>
                  </a:cubicBezTo>
                  <a:cubicBezTo>
                    <a:pt x="4376547" y="0"/>
                    <a:pt x="5638800" y="1262253"/>
                    <a:pt x="5638800" y="2819400"/>
                  </a:cubicBezTo>
                  <a:cubicBezTo>
                    <a:pt x="5638800" y="4376547"/>
                    <a:pt x="4376547" y="5638800"/>
                    <a:pt x="2819400" y="5638800"/>
                  </a:cubicBezTo>
                  <a:cubicBezTo>
                    <a:pt x="1262253" y="5638800"/>
                    <a:pt x="0" y="4376547"/>
                    <a:pt x="0" y="2819400"/>
                  </a:cubicBezTo>
                  <a:close/>
                </a:path>
              </a:pathLst>
            </a:custGeom>
            <a:gradFill rotWithShape="1">
              <a:gsLst>
                <a:gs pos="0">
                  <a:srgbClr val="50B9C1">
                    <a:alpha val="7000"/>
                  </a:srgbClr>
                </a:gs>
                <a:gs pos="36000">
                  <a:srgbClr val="50B9C1">
                    <a:alpha val="0"/>
                  </a:srgbClr>
                </a:gs>
                <a:gs pos="69000">
                  <a:srgbClr val="50B9C1">
                    <a:alpha val="6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</p:grp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46792" y="130080"/>
            <a:ext cx="11994416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-37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9. Project Structure</a:t>
            </a:r>
          </a:p>
        </p:txBody>
      </p:sp>
      <p:sp>
        <p:nvSpPr>
          <p:cNvPr id="8" name="Freeform 8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5107" y="1454582"/>
            <a:ext cx="10683330" cy="8546664"/>
          </a:xfrm>
          <a:custGeom>
            <a:avLst/>
            <a:gdLst/>
            <a:ahLst/>
            <a:cxnLst/>
            <a:rect l="l" t="t" r="r" b="b"/>
            <a:pathLst>
              <a:path w="10683330" h="8546664">
                <a:moveTo>
                  <a:pt x="0" y="0"/>
                </a:moveTo>
                <a:lnTo>
                  <a:pt x="10683330" y="0"/>
                </a:lnTo>
                <a:lnTo>
                  <a:pt x="10683330" y="8546664"/>
                </a:lnTo>
                <a:lnTo>
                  <a:pt x="0" y="8546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0604" r="-306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21897" y="1861665"/>
            <a:ext cx="10509750" cy="77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79" lvl="1" indent="-430290" algn="l">
              <a:lnSpc>
                <a:spcPts val="4350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node_modules/ has all the 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installed node packages</a:t>
            </a:r>
          </a:p>
          <a:p>
            <a:pPr marL="860579" lvl="1" indent="-430290" algn="l">
              <a:lnSpc>
                <a:spcPts val="4812"/>
              </a:lnSpc>
              <a:buAutoNum type="arabicPeriod"/>
            </a:pPr>
            <a:r>
              <a:rPr lang="en-US" sz="3465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public/ Directory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Contains 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static files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that don't change.</a:t>
            </a:r>
          </a:p>
          <a:p>
            <a:pPr marL="860579" lvl="1" indent="-430290" algn="l">
              <a:lnSpc>
                <a:spcPts val="4620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src/ Directory: 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Main folder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the React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code.</a:t>
            </a:r>
          </a:p>
          <a:p>
            <a:pPr marL="1524350" lvl="2" indent="-508117" algn="l">
              <a:lnSpc>
                <a:spcPts val="4812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components/: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Reusable parts 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of the UI, like buttons or headers.</a:t>
            </a:r>
          </a:p>
          <a:p>
            <a:pPr marL="1524350" lvl="2" indent="-508117" algn="l">
              <a:lnSpc>
                <a:spcPts val="4668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assets/: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Images, fonts,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other static files.</a:t>
            </a:r>
          </a:p>
          <a:p>
            <a:pPr marL="1524350" lvl="2" indent="-508117" algn="l">
              <a:lnSpc>
                <a:spcPts val="4716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styles/: 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CSS </a:t>
            </a: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or stylesheets.</a:t>
            </a:r>
          </a:p>
          <a:p>
            <a:pPr marL="860579" lvl="2" indent="-286860" algn="l">
              <a:lnSpc>
                <a:spcPts val="4812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package.json contains information about this project like name, version, dependencies on other react packages.</a:t>
            </a:r>
          </a:p>
          <a:p>
            <a:pPr marL="860579" lvl="2" indent="-286860" algn="l">
              <a:lnSpc>
                <a:spcPts val="4639"/>
              </a:lnSpc>
              <a:buAutoNum type="arabicPeriod"/>
            </a:pPr>
            <a:r>
              <a:rPr lang="en-US" sz="346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vite.config.js contains </a:t>
            </a:r>
            <a:r>
              <a:rPr lang="en-US" sz="346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vite config.</a:t>
            </a:r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60436" y="1311180"/>
            <a:ext cx="5301566" cy="8690066"/>
          </a:xfrm>
          <a:custGeom>
            <a:avLst/>
            <a:gdLst/>
            <a:ahLst/>
            <a:cxnLst/>
            <a:rect l="l" t="t" r="r" b="b"/>
            <a:pathLst>
              <a:path w="5301566" h="8690066">
                <a:moveTo>
                  <a:pt x="0" y="0"/>
                </a:moveTo>
                <a:lnTo>
                  <a:pt x="5301566" y="0"/>
                </a:lnTo>
                <a:lnTo>
                  <a:pt x="5301566" y="8690066"/>
                </a:lnTo>
                <a:lnTo>
                  <a:pt x="0" y="8690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4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1169" y="1831935"/>
            <a:ext cx="10335497" cy="7426365"/>
          </a:xfrm>
          <a:custGeom>
            <a:avLst/>
            <a:gdLst/>
            <a:ahLst/>
            <a:cxnLst/>
            <a:rect l="l" t="t" r="r" b="b"/>
            <a:pathLst>
              <a:path w="10335497" h="7426365">
                <a:moveTo>
                  <a:pt x="0" y="0"/>
                </a:moveTo>
                <a:lnTo>
                  <a:pt x="10335497" y="0"/>
                </a:lnTo>
                <a:lnTo>
                  <a:pt x="10335497" y="7426365"/>
                </a:lnTo>
                <a:lnTo>
                  <a:pt x="0" y="7426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4791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839892"/>
            <a:ext cx="10556159" cy="701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44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File </a:t>
            </a:r>
            <a:r>
              <a:rPr lang="en-US" sz="3902" b="1" spc="-44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Extensions</a:t>
            </a:r>
          </a:p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18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Class vs Function</a:t>
            </a:r>
            <a:r>
              <a:rPr lang="en-US" sz="3902" b="1" spc="-18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Components</a:t>
            </a:r>
          </a:p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18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What is </a:t>
            </a:r>
            <a:r>
              <a:rPr lang="en-US" sz="3902" b="1" spc="-18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JSX?</a:t>
            </a:r>
          </a:p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18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Exporting </a:t>
            </a:r>
            <a:r>
              <a:rPr lang="en-US" sz="3902" b="1" spc="-18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component</a:t>
            </a:r>
          </a:p>
          <a:p>
            <a:pPr marL="974669" lvl="1" indent="-487334" algn="l">
              <a:lnSpc>
                <a:spcPts val="4682"/>
              </a:lnSpc>
              <a:buAutoNum type="arabicPeriod"/>
            </a:pPr>
            <a:r>
              <a:rPr lang="en-US" sz="3902" b="1" spc="-18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Other important</a:t>
            </a:r>
            <a:r>
              <a:rPr lang="en-US" sz="3902" b="1" spc="-18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Points</a:t>
            </a:r>
          </a:p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44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Dynamic</a:t>
            </a:r>
            <a:r>
              <a:rPr lang="en-US" sz="3902" b="1" spc="-44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Components</a:t>
            </a:r>
          </a:p>
          <a:p>
            <a:pPr marL="974669" lvl="1" indent="-487334" algn="l">
              <a:lnSpc>
                <a:spcPts val="8676"/>
              </a:lnSpc>
              <a:buAutoNum type="arabicPeriod"/>
            </a:pPr>
            <a:r>
              <a:rPr lang="en-US" sz="3902" b="1" spc="-44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Reusable</a:t>
            </a:r>
            <a:r>
              <a:rPr lang="en-US" sz="3902" b="1" spc="-44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Components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584859" y="3411190"/>
            <a:ext cx="5938664" cy="5402844"/>
          </a:xfrm>
          <a:custGeom>
            <a:avLst/>
            <a:gdLst/>
            <a:ahLst/>
            <a:cxnLst/>
            <a:rect l="l" t="t" r="r" b="b"/>
            <a:pathLst>
              <a:path w="5938664" h="5402844">
                <a:moveTo>
                  <a:pt x="0" y="0"/>
                </a:moveTo>
                <a:lnTo>
                  <a:pt x="5938664" y="0"/>
                </a:lnTo>
                <a:lnTo>
                  <a:pt x="5938664" y="5402844"/>
                </a:lnTo>
                <a:lnTo>
                  <a:pt x="0" y="5402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4412" y="267159"/>
            <a:ext cx="14379177" cy="100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0"/>
              </a:lnSpc>
            </a:pPr>
            <a:r>
              <a:rPr lang="en-US" sz="6650" spc="-31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Creating React Components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763" y="879300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3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47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0412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5A426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1712112"/>
            <a:ext cx="10260206" cy="7905425"/>
          </a:xfrm>
          <a:custGeom>
            <a:avLst/>
            <a:gdLst/>
            <a:ahLst/>
            <a:cxnLst/>
            <a:rect l="l" t="t" r="r" b="b"/>
            <a:pathLst>
              <a:path w="10260206" h="7905425">
                <a:moveTo>
                  <a:pt x="0" y="0"/>
                </a:moveTo>
                <a:lnTo>
                  <a:pt x="10260206" y="0"/>
                </a:lnTo>
                <a:lnTo>
                  <a:pt x="10260206" y="7905425"/>
                </a:lnTo>
                <a:lnTo>
                  <a:pt x="0" y="7905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5526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63145" y="376976"/>
            <a:ext cx="12761710" cy="133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5"/>
              </a:lnSpc>
            </a:pPr>
            <a:r>
              <a:rPr lang="en-US" sz="8754" spc="-64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10. File Extensions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65920" y="1712112"/>
            <a:ext cx="8779196" cy="7583315"/>
            <a:chOff x="0" y="0"/>
            <a:chExt cx="11705595" cy="1011108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1668398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04"/>
                </a:lnSpc>
              </a:pPr>
              <a:r>
                <a:rPr lang="en-US" sz="6920" spc="-61">
                  <a:solidFill>
                    <a:srgbClr val="0E1144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.JS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3949" y="1507088"/>
              <a:ext cx="9649488" cy="298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6987" lvl="1" indent="-423493" algn="l">
                <a:lnSpc>
                  <a:spcPts val="4212"/>
                </a:lnSpc>
                <a:buFont typeface="Arial"/>
                <a:buChar char="•"/>
              </a:pPr>
              <a:r>
                <a:rPr lang="en-US" sz="3510" spc="-25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Stands for </a:t>
              </a:r>
              <a:r>
                <a:rPr lang="en-US" sz="3510" spc="-25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JavaScript</a:t>
              </a:r>
            </a:p>
            <a:p>
              <a:pPr marL="846987" lvl="1" indent="-423493" algn="l">
                <a:lnSpc>
                  <a:spcPts val="4212"/>
                </a:lnSpc>
                <a:buFont typeface="Arial"/>
                <a:buChar char="•"/>
              </a:pPr>
              <a:r>
                <a:rPr lang="en-US" sz="3510" spc="-25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Contains</a:t>
              </a:r>
              <a:r>
                <a:rPr lang="en-US" sz="3510" spc="-25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 regular JavaScript </a:t>
              </a:r>
              <a:r>
                <a:rPr lang="en-US" sz="3510" spc="-25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code</a:t>
              </a:r>
            </a:p>
            <a:p>
              <a:pPr marL="846987" lvl="1" indent="-423493" algn="l">
                <a:lnSpc>
                  <a:spcPts val="4755"/>
                </a:lnSpc>
                <a:buFont typeface="Arial"/>
                <a:buChar char="•"/>
              </a:pPr>
              <a:r>
                <a:rPr lang="en-US" sz="3510" spc="-25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Used for </a:t>
              </a:r>
              <a:r>
                <a:rPr lang="en-US" sz="3510" spc="-25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general logic</a:t>
              </a:r>
              <a:r>
                <a:rPr lang="en-US" sz="3510" spc="-25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 and components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841025"/>
              <a:ext cx="2089107" cy="1216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35"/>
                </a:lnSpc>
              </a:pPr>
              <a:r>
                <a:rPr lang="en-US" sz="5945" spc="-49">
                  <a:solidFill>
                    <a:srgbClr val="0E1144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.JSX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23949" y="6160536"/>
              <a:ext cx="10581647" cy="3950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6987" lvl="1" indent="-423493" algn="l">
                <a:lnSpc>
                  <a:spcPts val="4212"/>
                </a:lnSpc>
                <a:buFont typeface="Arial"/>
                <a:buChar char="•"/>
              </a:pPr>
              <a:r>
                <a:rPr lang="en-US" sz="3510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Stands for </a:t>
              </a:r>
              <a:r>
                <a:rPr lang="en-US" sz="3510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JavaScript XML</a:t>
              </a:r>
            </a:p>
            <a:p>
              <a:pPr marL="846987" lvl="1" indent="-423493" algn="l">
                <a:lnSpc>
                  <a:spcPts val="4755"/>
                </a:lnSpc>
                <a:buFont typeface="Arial"/>
                <a:buChar char="•"/>
              </a:pPr>
              <a:r>
                <a:rPr lang="en-US" sz="3510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Combines </a:t>
              </a:r>
              <a:r>
                <a:rPr lang="en-US" sz="3510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JavaScript with HTML</a:t>
              </a:r>
              <a:r>
                <a:rPr lang="en-US" sz="3510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-like tags</a:t>
              </a:r>
            </a:p>
            <a:p>
              <a:pPr marL="846987" lvl="1" indent="-423493" algn="l">
                <a:lnSpc>
                  <a:spcPts val="5064"/>
                </a:lnSpc>
                <a:buFont typeface="Arial"/>
                <a:buChar char="•"/>
              </a:pPr>
              <a:r>
                <a:rPr lang="en-US" sz="3510">
                  <a:solidFill>
                    <a:srgbClr val="000000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Makes it easier to design</a:t>
              </a:r>
              <a:r>
                <a:rPr lang="en-US" sz="3510">
                  <a:solidFill>
                    <a:srgbClr val="B01513"/>
                  </a:solidFill>
                  <a:latin typeface="Georgia Pro"/>
                  <a:ea typeface="Georgia Pro"/>
                  <a:cs typeface="Georgia Pro"/>
                  <a:sym typeface="Georgia Pro"/>
                </a:rPr>
                <a:t> UI components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769842" y="-113889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5400000">
            <a:off x="11496663" y="3722227"/>
            <a:ext cx="11958151" cy="1929323"/>
            <a:chOff x="0" y="0"/>
            <a:chExt cx="3149472" cy="5081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424952" y="3674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08816" y="4764084"/>
            <a:ext cx="5094890" cy="5522916"/>
          </a:xfrm>
          <a:custGeom>
            <a:avLst/>
            <a:gdLst/>
            <a:ahLst/>
            <a:cxnLst/>
            <a:rect l="l" t="t" r="r" b="b"/>
            <a:pathLst>
              <a:path w="5094890" h="5522916">
                <a:moveTo>
                  <a:pt x="0" y="0"/>
                </a:moveTo>
                <a:lnTo>
                  <a:pt x="5094890" y="0"/>
                </a:lnTo>
                <a:lnTo>
                  <a:pt x="5094890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4994" y="1810075"/>
            <a:ext cx="10260206" cy="7905425"/>
          </a:xfrm>
          <a:custGeom>
            <a:avLst/>
            <a:gdLst/>
            <a:ahLst/>
            <a:cxnLst/>
            <a:rect l="l" t="t" r="r" b="b"/>
            <a:pathLst>
              <a:path w="10260206" h="7905425">
                <a:moveTo>
                  <a:pt x="0" y="0"/>
                </a:moveTo>
                <a:lnTo>
                  <a:pt x="10260206" y="0"/>
                </a:lnTo>
                <a:lnTo>
                  <a:pt x="10260206" y="7905425"/>
                </a:lnTo>
                <a:lnTo>
                  <a:pt x="0" y="7905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552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0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1559" y="2407647"/>
            <a:ext cx="9207918" cy="685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1"/>
              </a:lnSpc>
            </a:pPr>
            <a:r>
              <a:rPr lang="en-US" sz="5184" spc="-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Class Components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1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Stateful:</a:t>
            </a:r>
            <a:r>
              <a:rPr lang="en-US" sz="3888" spc="-1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Can manage state.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1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Lifecycle:</a:t>
            </a:r>
            <a:r>
              <a:rPr lang="en-US" sz="3888" spc="-1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Access to lifecycle methods.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1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Verbose:</a:t>
            </a:r>
            <a:r>
              <a:rPr lang="en-US" sz="3888" spc="-1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More boilerplate code.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1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Not Preferred anymore.</a:t>
            </a:r>
          </a:p>
          <a:p>
            <a:pPr algn="l">
              <a:lnSpc>
                <a:spcPts val="6221"/>
              </a:lnSpc>
            </a:pPr>
            <a:r>
              <a:rPr lang="en-US" sz="5184" spc="-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Functional Components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Initially </a:t>
            </a:r>
            <a:r>
              <a:rPr lang="en-US" sz="3888" spc="-21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stateless.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Can use Hooks</a:t>
            </a:r>
            <a:r>
              <a:rPr lang="en-US" sz="3888" spc="-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state and effects.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Simpler</a:t>
            </a:r>
            <a:r>
              <a:rPr lang="en-US" sz="3888" spc="-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more concise.</a:t>
            </a:r>
          </a:p>
          <a:p>
            <a:pPr marL="1334620" lvl="1" indent="-667310" algn="l">
              <a:lnSpc>
                <a:spcPts val="4665"/>
              </a:lnSpc>
              <a:buFont typeface="Arial"/>
              <a:buChar char="•"/>
            </a:pPr>
            <a:r>
              <a:rPr lang="en-US" sz="3888" spc="-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More </a:t>
            </a:r>
            <a:r>
              <a:rPr lang="en-US" sz="3888" spc="-2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Popular.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25200" y="5414025"/>
            <a:ext cx="6682911" cy="4945354"/>
          </a:xfrm>
          <a:custGeom>
            <a:avLst/>
            <a:gdLst/>
            <a:ahLst/>
            <a:cxnLst/>
            <a:rect l="l" t="t" r="r" b="b"/>
            <a:pathLst>
              <a:path w="6682911" h="4945354">
                <a:moveTo>
                  <a:pt x="0" y="0"/>
                </a:moveTo>
                <a:lnTo>
                  <a:pt x="6682911" y="0"/>
                </a:lnTo>
                <a:lnTo>
                  <a:pt x="6682911" y="4945354"/>
                </a:lnTo>
                <a:lnTo>
                  <a:pt x="0" y="4945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96210" y="385828"/>
            <a:ext cx="14295579" cy="94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6199" spc="-46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Class vs Function Components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4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412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64994" y="1810075"/>
            <a:ext cx="10260206" cy="7905425"/>
          </a:xfrm>
          <a:custGeom>
            <a:avLst/>
            <a:gdLst/>
            <a:ahLst/>
            <a:cxnLst/>
            <a:rect l="l" t="t" r="r" b="b"/>
            <a:pathLst>
              <a:path w="10260206" h="7905425">
                <a:moveTo>
                  <a:pt x="0" y="0"/>
                </a:moveTo>
                <a:lnTo>
                  <a:pt x="10260206" y="0"/>
                </a:lnTo>
                <a:lnTo>
                  <a:pt x="10260206" y="7905425"/>
                </a:lnTo>
                <a:lnTo>
                  <a:pt x="0" y="7905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52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62566" y="2137034"/>
            <a:ext cx="9665062" cy="718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5135" lvl="1" indent="-472568" algn="l">
              <a:lnSpc>
                <a:spcPts val="5173"/>
              </a:lnSpc>
              <a:buAutoNum type="arabicPeriod"/>
            </a:pPr>
            <a:r>
              <a:rPr lang="en-US" sz="379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Definition: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79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JSX 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determines how the UI will look wherever the component is used.</a:t>
            </a:r>
          </a:p>
          <a:p>
            <a:pPr marL="945135" lvl="1" indent="-472568" algn="l">
              <a:lnSpc>
                <a:spcPts val="5205"/>
              </a:lnSpc>
              <a:buAutoNum type="arabicPeriod"/>
            </a:pPr>
            <a:r>
              <a:rPr lang="en-US" sz="379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Not HTML: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Though it </a:t>
            </a:r>
            <a:r>
              <a:rPr lang="en-US" sz="379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resembles HTML,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	you're actually writing JSX, which stands for JavaScript XML.</a:t>
            </a:r>
          </a:p>
          <a:p>
            <a:pPr marL="945135" lvl="1" indent="-472568" algn="l">
              <a:lnSpc>
                <a:spcPts val="5233"/>
              </a:lnSpc>
              <a:buAutoNum type="arabicPeriod"/>
            </a:pPr>
            <a:r>
              <a:rPr lang="en-US" sz="379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Conversion: 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JSX gets</a:t>
            </a:r>
            <a:r>
              <a:rPr lang="en-US" sz="379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converted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 regular JavaScript.</a:t>
            </a:r>
          </a:p>
          <a:p>
            <a:pPr marL="945135" lvl="1" indent="-472568" algn="l">
              <a:lnSpc>
                <a:spcPts val="5237"/>
              </a:lnSpc>
              <a:buAutoNum type="arabicPeriod"/>
            </a:pPr>
            <a:r>
              <a:rPr lang="en-US" sz="379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Babeljs.io/repl</a:t>
            </a:r>
            <a:r>
              <a:rPr lang="en-US" sz="379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is a tool that allows you to see how </a:t>
            </a:r>
            <a:r>
              <a:rPr lang="en-US" sz="379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JSX is transformed into 	JavaScript.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03492" y="3854589"/>
            <a:ext cx="4516046" cy="4516046"/>
          </a:xfrm>
          <a:custGeom>
            <a:avLst/>
            <a:gdLst/>
            <a:ahLst/>
            <a:cxnLst/>
            <a:rect l="l" t="t" r="r" b="b"/>
            <a:pathLst>
              <a:path w="4516046" h="4516046">
                <a:moveTo>
                  <a:pt x="0" y="0"/>
                </a:moveTo>
                <a:lnTo>
                  <a:pt x="4516046" y="0"/>
                </a:lnTo>
                <a:lnTo>
                  <a:pt x="4516046" y="4516046"/>
                </a:lnTo>
                <a:lnTo>
                  <a:pt x="0" y="4516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62210" y="156082"/>
            <a:ext cx="8363579" cy="1200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3"/>
              </a:lnSpc>
            </a:pPr>
            <a:r>
              <a:rPr lang="en-US" sz="7919" spc="-38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What is JSX?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734" y="4772623"/>
            <a:ext cx="4875079" cy="2700044"/>
          </a:xfrm>
          <a:custGeom>
            <a:avLst/>
            <a:gdLst/>
            <a:ahLst/>
            <a:cxnLst/>
            <a:rect l="l" t="t" r="r" b="b"/>
            <a:pathLst>
              <a:path w="4875079" h="2700044">
                <a:moveTo>
                  <a:pt x="0" y="0"/>
                </a:moveTo>
                <a:lnTo>
                  <a:pt x="4875079" y="0"/>
                </a:lnTo>
                <a:lnTo>
                  <a:pt x="4875079" y="2700043"/>
                </a:lnTo>
                <a:lnTo>
                  <a:pt x="0" y="2700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27309" y="3150004"/>
            <a:ext cx="5692505" cy="5945281"/>
          </a:xfrm>
          <a:custGeom>
            <a:avLst/>
            <a:gdLst/>
            <a:ahLst/>
            <a:cxnLst/>
            <a:rect l="l" t="t" r="r" b="b"/>
            <a:pathLst>
              <a:path w="5692505" h="5945281">
                <a:moveTo>
                  <a:pt x="0" y="0"/>
                </a:moveTo>
                <a:lnTo>
                  <a:pt x="5692505" y="0"/>
                </a:lnTo>
                <a:lnTo>
                  <a:pt x="5692505" y="5945281"/>
                </a:lnTo>
                <a:lnTo>
                  <a:pt x="0" y="5945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810295" y="2456610"/>
            <a:ext cx="53235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Heading tag: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78216"/>
            <a:ext cx="13182338" cy="5806998"/>
          </a:xfrm>
          <a:custGeom>
            <a:avLst/>
            <a:gdLst/>
            <a:ahLst/>
            <a:cxnLst/>
            <a:rect l="l" t="t" r="r" b="b"/>
            <a:pathLst>
              <a:path w="13182338" h="5806998">
                <a:moveTo>
                  <a:pt x="0" y="0"/>
                </a:moveTo>
                <a:lnTo>
                  <a:pt x="13182338" y="0"/>
                </a:lnTo>
                <a:lnTo>
                  <a:pt x="13182338" y="5806998"/>
                </a:lnTo>
                <a:lnTo>
                  <a:pt x="0" y="5806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6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73592" y="2570068"/>
            <a:ext cx="11988527" cy="481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1989" lvl="1" indent="-460995" algn="l">
              <a:lnSpc>
                <a:spcPts val="4418"/>
              </a:lnSpc>
              <a:buAutoNum type="arabicPeriod"/>
            </a:pPr>
            <a:r>
              <a:rPr lang="en-US" sz="368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Enables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the use of a component in </a:t>
            </a:r>
            <a:r>
              <a:rPr lang="en-US" sz="368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other parts.</a:t>
            </a:r>
          </a:p>
          <a:p>
            <a:pPr marL="921989" lvl="1" indent="-460995" algn="l">
              <a:lnSpc>
                <a:spcPts val="4989"/>
              </a:lnSpc>
              <a:buAutoNum type="arabicPeriod"/>
            </a:pPr>
            <a:r>
              <a:rPr lang="en-US" sz="368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Default Export: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Allows exporting a </a:t>
            </a:r>
            <a:r>
              <a:rPr lang="en-US" sz="368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single component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as the default from a module.</a:t>
            </a:r>
          </a:p>
          <a:p>
            <a:pPr marL="921989" lvl="1" indent="-460995" algn="l">
              <a:lnSpc>
                <a:spcPts val="4418"/>
              </a:lnSpc>
              <a:buAutoNum type="arabicPeriod"/>
            </a:pPr>
            <a:r>
              <a:rPr lang="en-US" sz="368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Named Export: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Allows </a:t>
            </a:r>
            <a:r>
              <a:rPr lang="en-US" sz="368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exporting multiple items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from a module.</a:t>
            </a:r>
          </a:p>
          <a:p>
            <a:pPr marL="921989" lvl="1" indent="-460995" algn="l">
              <a:lnSpc>
                <a:spcPts val="4989"/>
              </a:lnSpc>
              <a:buAutoNum type="arabicPeriod"/>
            </a:pPr>
            <a:r>
              <a:rPr lang="en-US" sz="368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Importing: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 use an exported component, you need to </a:t>
            </a:r>
            <a:r>
              <a:rPr lang="en-US" sz="3682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import it in the destination </a:t>
            </a:r>
            <a:r>
              <a:rPr lang="en-US" sz="368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file using import syntax.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716000" y="6112612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01403" y="715559"/>
            <a:ext cx="125826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54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Exporting components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3202" y="970735"/>
            <a:ext cx="15277858" cy="8345530"/>
          </a:xfrm>
          <a:custGeom>
            <a:avLst/>
            <a:gdLst/>
            <a:ahLst/>
            <a:cxnLst/>
            <a:rect l="l" t="t" r="r" b="b"/>
            <a:pathLst>
              <a:path w="15277858" h="8345530">
                <a:moveTo>
                  <a:pt x="0" y="0"/>
                </a:moveTo>
                <a:lnTo>
                  <a:pt x="15277858" y="0"/>
                </a:lnTo>
                <a:lnTo>
                  <a:pt x="15277858" y="8345530"/>
                </a:lnTo>
                <a:lnTo>
                  <a:pt x="0" y="8345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8110" y="1446872"/>
            <a:ext cx="14968042" cy="7393256"/>
          </a:xfrm>
          <a:custGeom>
            <a:avLst/>
            <a:gdLst/>
            <a:ahLst/>
            <a:cxnLst/>
            <a:rect l="l" t="t" r="r" b="b"/>
            <a:pathLst>
              <a:path w="14968042" h="7393256">
                <a:moveTo>
                  <a:pt x="0" y="0"/>
                </a:moveTo>
                <a:lnTo>
                  <a:pt x="14968042" y="0"/>
                </a:lnTo>
                <a:lnTo>
                  <a:pt x="14968042" y="7393256"/>
                </a:lnTo>
                <a:lnTo>
                  <a:pt x="0" y="739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37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47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04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2182" y="1431466"/>
            <a:ext cx="10595869" cy="8164051"/>
          </a:xfrm>
          <a:custGeom>
            <a:avLst/>
            <a:gdLst/>
            <a:ahLst/>
            <a:cxnLst/>
            <a:rect l="l" t="t" r="r" b="b"/>
            <a:pathLst>
              <a:path w="10595869" h="8164051">
                <a:moveTo>
                  <a:pt x="0" y="0"/>
                </a:moveTo>
                <a:lnTo>
                  <a:pt x="10595869" y="0"/>
                </a:lnTo>
                <a:lnTo>
                  <a:pt x="10595869" y="8164051"/>
                </a:lnTo>
                <a:lnTo>
                  <a:pt x="0" y="8164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55263"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959206" y="3180754"/>
            <a:ext cx="5849751" cy="4541534"/>
          </a:xfrm>
          <a:custGeom>
            <a:avLst/>
            <a:gdLst/>
            <a:ahLst/>
            <a:cxnLst/>
            <a:rect l="l" t="t" r="r" b="b"/>
            <a:pathLst>
              <a:path w="5849751" h="4541534">
                <a:moveTo>
                  <a:pt x="0" y="0"/>
                </a:moveTo>
                <a:lnTo>
                  <a:pt x="5849752" y="0"/>
                </a:lnTo>
                <a:lnTo>
                  <a:pt x="5849752" y="4541534"/>
                </a:lnTo>
                <a:lnTo>
                  <a:pt x="0" y="4541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856400"/>
            <a:ext cx="9106747" cy="725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5826" lvl="1" indent="-482913" algn="l">
              <a:lnSpc>
                <a:spcPts val="5184"/>
              </a:lnSpc>
              <a:buAutoNum type="arabicPeriod"/>
            </a:pPr>
            <a:r>
              <a:rPr lang="en-US" sz="388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Naming:</a:t>
            </a:r>
            <a:r>
              <a:rPr lang="en-US" sz="388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Must be capitalized; lowercase for default HTML.</a:t>
            </a:r>
          </a:p>
          <a:p>
            <a:pPr marL="965826" lvl="1" indent="-482913" algn="l">
              <a:lnSpc>
                <a:spcPts val="5394"/>
              </a:lnSpc>
              <a:buAutoNum type="arabicPeriod"/>
            </a:pPr>
            <a:r>
              <a:rPr lang="en-US" sz="3888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HTML:</a:t>
            </a:r>
            <a:r>
              <a:rPr lang="en-US" sz="388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Unlike vanilla JS where you can't directly write HTML, in React, you can embed HTML-like syntax using</a:t>
            </a:r>
          </a:p>
          <a:p>
            <a:pPr marL="965826" lvl="1" indent="-482913" algn="l">
              <a:lnSpc>
                <a:spcPts val="4666"/>
              </a:lnSpc>
            </a:pPr>
            <a:r>
              <a:rPr lang="en-US" sz="3888" spc="-4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JSX.</a:t>
            </a:r>
          </a:p>
          <a:p>
            <a:pPr marL="965826" lvl="1" indent="-482913" algn="l">
              <a:lnSpc>
                <a:spcPts val="5324"/>
              </a:lnSpc>
              <a:buAutoNum type="arabicPeriod"/>
            </a:pPr>
            <a:r>
              <a:rPr lang="en-US" sz="3888" spc="-43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CSS:</a:t>
            </a:r>
            <a:r>
              <a:rPr lang="en-US" sz="3888" spc="-4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 React, CSS can be directly imported into component files, allowing for modular and component-specific styling.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29024" y="379807"/>
            <a:ext cx="1102995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300" spc="-30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Other important Points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006894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482612" y="460874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07897" y="1336500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6252" y="2022323"/>
            <a:ext cx="10264338" cy="7908609"/>
          </a:xfrm>
          <a:custGeom>
            <a:avLst/>
            <a:gdLst/>
            <a:ahLst/>
            <a:cxnLst/>
            <a:rect l="l" t="t" r="r" b="b"/>
            <a:pathLst>
              <a:path w="10264338" h="7908609">
                <a:moveTo>
                  <a:pt x="0" y="0"/>
                </a:moveTo>
                <a:lnTo>
                  <a:pt x="10264338" y="0"/>
                </a:lnTo>
                <a:lnTo>
                  <a:pt x="10264338" y="7908609"/>
                </a:lnTo>
                <a:lnTo>
                  <a:pt x="0" y="7908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37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047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04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1809" y="2548477"/>
            <a:ext cx="9701947" cy="716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142" lvl="1" indent="-571571" algn="l">
              <a:lnSpc>
                <a:spcPts val="6329"/>
              </a:lnSpc>
              <a:buAutoNum type="arabicPeriod"/>
            </a:pPr>
            <a:r>
              <a:rPr lang="en-US" sz="4586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Dynamic Content:</a:t>
            </a:r>
            <a:r>
              <a:rPr lang="en-US" sz="458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JSX allows the creation of </a:t>
            </a:r>
            <a:r>
              <a:rPr lang="en-US" sz="458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dynamic</a:t>
            </a:r>
            <a:r>
              <a:rPr lang="en-US" sz="458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interactive UI components.</a:t>
            </a:r>
          </a:p>
          <a:p>
            <a:pPr marL="1143142" lvl="1" indent="-571571" algn="l">
              <a:lnSpc>
                <a:spcPts val="6335"/>
              </a:lnSpc>
              <a:buAutoNum type="arabicPeriod"/>
            </a:pPr>
            <a:r>
              <a:rPr lang="en-US" sz="4586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JavaScript Expressions</a:t>
            </a:r>
            <a:r>
              <a:rPr lang="en-US" sz="458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Using {}, we can </a:t>
            </a:r>
            <a:r>
              <a:rPr lang="en-US" sz="458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embed any JS expression</a:t>
            </a:r>
          </a:p>
          <a:p>
            <a:pPr marL="1143142" lvl="1" indent="-571571" algn="l">
              <a:lnSpc>
                <a:spcPts val="6249"/>
              </a:lnSpc>
            </a:pPr>
            <a:r>
              <a:rPr lang="en-US" sz="4586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directly within JSX</a:t>
            </a:r>
            <a:r>
              <a:rPr lang="en-US" sz="4586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 This includes variables, function calls, and more.</a:t>
            </a:r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67800" y="3841292"/>
            <a:ext cx="3972634" cy="3731545"/>
          </a:xfrm>
          <a:custGeom>
            <a:avLst/>
            <a:gdLst/>
            <a:ahLst/>
            <a:cxnLst/>
            <a:rect l="l" t="t" r="r" b="b"/>
            <a:pathLst>
              <a:path w="3972634" h="3731545">
                <a:moveTo>
                  <a:pt x="0" y="0"/>
                </a:moveTo>
                <a:lnTo>
                  <a:pt x="3972634" y="0"/>
                </a:lnTo>
                <a:lnTo>
                  <a:pt x="3972634" y="3731545"/>
                </a:lnTo>
                <a:lnTo>
                  <a:pt x="0" y="37315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" r="-10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27754" y="745116"/>
            <a:ext cx="1223249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54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Dynamic Components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358677" y="-28774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17080" y="2084284"/>
            <a:ext cx="14854574" cy="6543640"/>
          </a:xfrm>
          <a:custGeom>
            <a:avLst/>
            <a:gdLst/>
            <a:ahLst/>
            <a:cxnLst/>
            <a:rect l="l" t="t" r="r" b="b"/>
            <a:pathLst>
              <a:path w="14854574" h="6543640">
                <a:moveTo>
                  <a:pt x="0" y="0"/>
                </a:moveTo>
                <a:lnTo>
                  <a:pt x="14854574" y="0"/>
                </a:lnTo>
                <a:lnTo>
                  <a:pt x="14854574" y="6543640"/>
                </a:lnTo>
                <a:lnTo>
                  <a:pt x="0" y="654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265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7080" y="2420895"/>
            <a:ext cx="14097642" cy="598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872" lvl="1" indent="-490936" algn="l">
              <a:lnSpc>
                <a:spcPts val="5436"/>
              </a:lnSpc>
              <a:buAutoNum type="arabicPeriod"/>
            </a:pPr>
            <a:r>
              <a:rPr lang="en-US" sz="393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Modularity: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Components are modular, allowing for </a:t>
            </a:r>
            <a:r>
              <a:rPr lang="en-US" sz="393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easy reuse across different parts of an application.</a:t>
            </a:r>
          </a:p>
          <a:p>
            <a:pPr marL="981872" lvl="1" indent="-490936" algn="l">
              <a:lnSpc>
                <a:spcPts val="5441"/>
              </a:lnSpc>
              <a:buAutoNum type="arabicPeriod"/>
            </a:pPr>
            <a:r>
              <a:rPr lang="en-US" sz="393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Consistency: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Reusing components ensures </a:t>
            </a:r>
            <a:r>
              <a:rPr lang="en-US" sz="393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UI consistency 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and reduces the chance of discrepancies.</a:t>
            </a:r>
          </a:p>
          <a:p>
            <a:pPr marL="981622" lvl="1" indent="-490811" algn="l">
              <a:lnSpc>
                <a:spcPts val="4727"/>
              </a:lnSpc>
              <a:buAutoNum type="arabicPeriod"/>
            </a:pPr>
            <a:r>
              <a:rPr lang="en-US" sz="393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Efficiency: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Reduces development time and effort by </a:t>
            </a:r>
            <a:r>
              <a:rPr lang="en-US" sz="393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avoiding duplication of code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  <a:p>
            <a:pPr marL="981872" lvl="1" indent="-490936" algn="l">
              <a:lnSpc>
                <a:spcPts val="5408"/>
              </a:lnSpc>
              <a:buAutoNum type="arabicPeriod"/>
            </a:pPr>
            <a:r>
              <a:rPr lang="en-US" sz="393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Maintainability: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93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Changes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made to a reused component </a:t>
            </a:r>
            <a:r>
              <a:rPr lang="en-US" sz="393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reflect everywhere</a:t>
            </a:r>
            <a:r>
              <a:rPr lang="en-US" sz="39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it's used, simplifying updates and bug fixes.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65746" y="7350257"/>
            <a:ext cx="3163308" cy="3163308"/>
          </a:xfrm>
          <a:custGeom>
            <a:avLst/>
            <a:gdLst/>
            <a:ahLst/>
            <a:cxnLst/>
            <a:rect l="l" t="t" r="r" b="b"/>
            <a:pathLst>
              <a:path w="3163308" h="3163308">
                <a:moveTo>
                  <a:pt x="0" y="0"/>
                </a:moveTo>
                <a:lnTo>
                  <a:pt x="3163308" y="0"/>
                </a:lnTo>
                <a:lnTo>
                  <a:pt x="3163308" y="3163307"/>
                </a:lnTo>
                <a:lnTo>
                  <a:pt x="0" y="3163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73278" y="470142"/>
            <a:ext cx="12341444" cy="109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7287" spc="-55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Reusable Components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557871"/>
            <a:ext cx="15817623" cy="7700429"/>
          </a:xfrm>
          <a:custGeom>
            <a:avLst/>
            <a:gdLst/>
            <a:ahLst/>
            <a:cxnLst/>
            <a:rect l="l" t="t" r="r" b="b"/>
            <a:pathLst>
              <a:path w="15817623" h="7700429">
                <a:moveTo>
                  <a:pt x="0" y="0"/>
                </a:moveTo>
                <a:lnTo>
                  <a:pt x="15817623" y="0"/>
                </a:lnTo>
                <a:lnTo>
                  <a:pt x="15817623" y="7700429"/>
                </a:lnTo>
                <a:lnTo>
                  <a:pt x="0" y="770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" b="-2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46323" y="241426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0284" y="2465365"/>
            <a:ext cx="9409726" cy="7250135"/>
          </a:xfrm>
          <a:custGeom>
            <a:avLst/>
            <a:gdLst/>
            <a:ahLst/>
            <a:cxnLst/>
            <a:rect l="l" t="t" r="r" b="b"/>
            <a:pathLst>
              <a:path w="9409726" h="7250135">
                <a:moveTo>
                  <a:pt x="0" y="0"/>
                </a:moveTo>
                <a:lnTo>
                  <a:pt x="9409726" y="0"/>
                </a:lnTo>
                <a:lnTo>
                  <a:pt x="9409726" y="7250135"/>
                </a:lnTo>
                <a:lnTo>
                  <a:pt x="0" y="7250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4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99120" y="2"/>
            <a:ext cx="2405080" cy="1712110"/>
          </a:xfrm>
          <a:custGeom>
            <a:avLst/>
            <a:gdLst/>
            <a:ahLst/>
            <a:cxnLst/>
            <a:rect l="l" t="t" r="r" b="b"/>
            <a:pathLst>
              <a:path w="2405080" h="1712110">
                <a:moveTo>
                  <a:pt x="0" y="0"/>
                </a:moveTo>
                <a:lnTo>
                  <a:pt x="2405080" y="0"/>
                </a:lnTo>
                <a:lnTo>
                  <a:pt x="2405080" y="1712110"/>
                </a:lnTo>
                <a:lnTo>
                  <a:pt x="0" y="1712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047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0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63081" y="464369"/>
            <a:ext cx="14561839" cy="78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3"/>
              </a:lnSpc>
            </a:pPr>
            <a:r>
              <a:rPr lang="en-US" sz="5169" spc="-24">
                <a:solidFill>
                  <a:srgbClr val="FFDE59"/>
                </a:solidFill>
                <a:latin typeface="Oilvare Base"/>
                <a:ea typeface="Oilvare Base"/>
                <a:cs typeface="Oilvare Base"/>
                <a:sym typeface="Oilvare Base"/>
              </a:rPr>
              <a:t>Creating React Components Revision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54117" y="5431208"/>
            <a:ext cx="4633883" cy="4616506"/>
          </a:xfrm>
          <a:custGeom>
            <a:avLst/>
            <a:gdLst/>
            <a:ahLst/>
            <a:cxnLst/>
            <a:rect l="l" t="t" r="r" b="b"/>
            <a:pathLst>
              <a:path w="4633883" h="4616506">
                <a:moveTo>
                  <a:pt x="0" y="0"/>
                </a:moveTo>
                <a:lnTo>
                  <a:pt x="4633883" y="0"/>
                </a:lnTo>
                <a:lnTo>
                  <a:pt x="4633883" y="4616506"/>
                </a:lnTo>
                <a:lnTo>
                  <a:pt x="0" y="4616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11551" y="2273846"/>
            <a:ext cx="7887934" cy="684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42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File</a:t>
            </a:r>
            <a:r>
              <a:rPr lang="en-US" sz="3715" spc="-42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 Extensions</a:t>
            </a:r>
          </a:p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17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Class vs Function</a:t>
            </a:r>
            <a:r>
              <a:rPr lang="en-US" sz="3715" spc="-17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 Components</a:t>
            </a:r>
          </a:p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17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What is </a:t>
            </a:r>
            <a:r>
              <a:rPr lang="en-US" sz="3715" spc="-17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JSX?</a:t>
            </a:r>
          </a:p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17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Exporting </a:t>
            </a:r>
            <a:r>
              <a:rPr lang="en-US" sz="3715" spc="-17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component</a:t>
            </a:r>
          </a:p>
          <a:p>
            <a:pPr marL="927935" lvl="1" indent="-463967" algn="l">
              <a:lnSpc>
                <a:spcPts val="4458"/>
              </a:lnSpc>
              <a:buAutoNum type="arabicPeriod"/>
            </a:pPr>
            <a:r>
              <a:rPr lang="en-US" sz="3715" spc="-17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Other</a:t>
            </a:r>
            <a:r>
              <a:rPr lang="en-US" sz="3715" spc="-17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 important Points</a:t>
            </a:r>
          </a:p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42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Dynamic</a:t>
            </a:r>
            <a:r>
              <a:rPr lang="en-US" sz="3715" spc="-42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 Components</a:t>
            </a:r>
          </a:p>
          <a:p>
            <a:pPr marL="927935" lvl="1" indent="-463967" algn="l">
              <a:lnSpc>
                <a:spcPts val="8260"/>
              </a:lnSpc>
              <a:buAutoNum type="arabicPeriod"/>
            </a:pPr>
            <a:r>
              <a:rPr lang="en-US" sz="3715" spc="-42">
                <a:solidFill>
                  <a:srgbClr val="B01513"/>
                </a:solidFill>
                <a:latin typeface="Evolventa"/>
                <a:ea typeface="Evolventa"/>
                <a:cs typeface="Evolventa"/>
                <a:sym typeface="Evolventa"/>
              </a:rPr>
              <a:t>Reusable</a:t>
            </a:r>
            <a:r>
              <a:rPr lang="en-US" sz="3715" spc="-42">
                <a:solidFill>
                  <a:srgbClr val="02051F"/>
                </a:solidFill>
                <a:latin typeface="Evolventa"/>
                <a:ea typeface="Evolventa"/>
                <a:cs typeface="Evolventa"/>
                <a:sym typeface="Evolventa"/>
              </a:rPr>
              <a:t> Components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3" y="1840491"/>
            <a:ext cx="9799080" cy="7550130"/>
          </a:xfrm>
          <a:custGeom>
            <a:avLst/>
            <a:gdLst/>
            <a:ahLst/>
            <a:cxnLst/>
            <a:rect l="l" t="t" r="r" b="b"/>
            <a:pathLst>
              <a:path w="9799080" h="7550130">
                <a:moveTo>
                  <a:pt x="0" y="0"/>
                </a:moveTo>
                <a:lnTo>
                  <a:pt x="9799080" y="0"/>
                </a:lnTo>
                <a:lnTo>
                  <a:pt x="9799080" y="7550130"/>
                </a:lnTo>
                <a:lnTo>
                  <a:pt x="0" y="755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5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3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52425"/>
            <a:ext cx="14107084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-34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Including Bootstrap</a:t>
            </a:r>
          </a:p>
        </p:txBody>
      </p:sp>
      <p:sp>
        <p:nvSpPr>
          <p:cNvPr id="7" name="Freeform 7"/>
          <p:cNvSpPr/>
          <p:nvPr/>
        </p:nvSpPr>
        <p:spPr>
          <a:xfrm>
            <a:off x="10781177" y="5461532"/>
            <a:ext cx="5745880" cy="4825468"/>
          </a:xfrm>
          <a:custGeom>
            <a:avLst/>
            <a:gdLst/>
            <a:ahLst/>
            <a:cxnLst/>
            <a:rect l="l" t="t" r="r" b="b"/>
            <a:pathLst>
              <a:path w="5745880" h="4825468">
                <a:moveTo>
                  <a:pt x="0" y="0"/>
                </a:moveTo>
                <a:lnTo>
                  <a:pt x="5745880" y="0"/>
                </a:lnTo>
                <a:lnTo>
                  <a:pt x="5745880" y="4825468"/>
                </a:lnTo>
                <a:lnTo>
                  <a:pt x="0" y="4825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" b="-1"/>
            </a:stretch>
          </a:blipFill>
        </p:spPr>
      </p:sp>
      <p:grpSp>
        <p:nvGrpSpPr>
          <p:cNvPr id="8" name="Group 8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8645" y="2170228"/>
            <a:ext cx="10060148" cy="695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9713" lvl="1" indent="-489856" algn="l">
              <a:lnSpc>
                <a:spcPts val="4554"/>
              </a:lnSpc>
              <a:buAutoNum type="arabicPeriod"/>
            </a:pPr>
            <a:r>
              <a:rPr lang="en-US" sz="31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Responsive: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1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Mobile-first design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all device sizes.</a:t>
            </a:r>
          </a:p>
          <a:p>
            <a:pPr marL="979713" lvl="1" indent="-489856" algn="l">
              <a:lnSpc>
                <a:spcPts val="4335"/>
              </a:lnSpc>
              <a:buAutoNum type="arabicPeriod"/>
            </a:pPr>
            <a:r>
              <a:rPr lang="en-US" sz="31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Components: 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Pre-styled elements like </a:t>
            </a:r>
            <a:r>
              <a:rPr lang="en-US" sz="31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buttons and navbars.</a:t>
            </a:r>
          </a:p>
          <a:p>
            <a:pPr marL="979713" lvl="1" indent="-489856" algn="l">
              <a:lnSpc>
                <a:spcPts val="3839"/>
              </a:lnSpc>
              <a:buAutoNum type="arabicPeriod"/>
            </a:pPr>
            <a:r>
              <a:rPr lang="en-US" sz="31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Customizable: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1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Modify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default styles as needed.</a:t>
            </a:r>
          </a:p>
          <a:p>
            <a:pPr marL="979713" lvl="1" indent="-489856" algn="l">
              <a:lnSpc>
                <a:spcPts val="3839"/>
              </a:lnSpc>
              <a:buAutoNum type="arabicPeriod"/>
            </a:pPr>
            <a:r>
              <a:rPr lang="en-US" sz="31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Cross-Browser: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1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Consistent look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across browsers.</a:t>
            </a:r>
          </a:p>
          <a:p>
            <a:pPr marL="979713" lvl="1" indent="-489856" algn="l">
              <a:lnSpc>
                <a:spcPts val="3839"/>
              </a:lnSpc>
              <a:buAutoNum type="arabicPeriod"/>
            </a:pPr>
            <a:r>
              <a:rPr lang="en-US" sz="31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Open-Source: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1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Free </a:t>
            </a:r>
            <a:r>
              <a:rPr lang="en-US" sz="31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with community support.</a:t>
            </a:r>
          </a:p>
          <a:p>
            <a:pPr marL="979713" lvl="1" indent="-489856" algn="l"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marL="972023" lvl="1" indent="-486011" algn="l">
              <a:lnSpc>
                <a:spcPts val="4679"/>
              </a:lnSpc>
              <a:buAutoNum type="arabicPeriod"/>
            </a:pPr>
            <a:r>
              <a:rPr lang="en-US" sz="3899" spc="-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Install:</a:t>
            </a:r>
          </a:p>
          <a:p>
            <a:pPr marL="897253" lvl="1" indent="-448627" algn="l">
              <a:lnSpc>
                <a:spcPts val="4319"/>
              </a:lnSpc>
            </a:pPr>
            <a:r>
              <a:rPr lang="en-US" sz="3599" spc="-22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npm i </a:t>
            </a:r>
            <a:r>
              <a:rPr lang="en-US" sz="3599" u="sng" spc="-22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  <a:hlinkClick r:id="rId10" tooltip="mailto:bootstrap@5.3.2"/>
              </a:rPr>
              <a:t>bootstrap@5.3.2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 spc="-2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import</a:t>
            </a:r>
          </a:p>
          <a:p>
            <a:pPr marL="897253" lvl="1" indent="-448627" algn="l">
              <a:lnSpc>
                <a:spcPts val="4319"/>
              </a:lnSpc>
            </a:pPr>
            <a:r>
              <a:rPr lang="en-US" sz="3599" spc="-22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import "bootstrap/dist/css/bootstrap.min.css";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877" y="3990677"/>
            <a:ext cx="14262375" cy="4184480"/>
          </a:xfrm>
          <a:custGeom>
            <a:avLst/>
            <a:gdLst/>
            <a:ahLst/>
            <a:cxnLst/>
            <a:rect l="l" t="t" r="r" b="b"/>
            <a:pathLst>
              <a:path w="14262375" h="4184480">
                <a:moveTo>
                  <a:pt x="0" y="0"/>
                </a:moveTo>
                <a:lnTo>
                  <a:pt x="14262375" y="0"/>
                </a:lnTo>
                <a:lnTo>
                  <a:pt x="14262375" y="4184480"/>
                </a:lnTo>
                <a:lnTo>
                  <a:pt x="0" y="4184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173842" y="343931"/>
            <a:ext cx="3646746" cy="3646746"/>
          </a:xfrm>
          <a:custGeom>
            <a:avLst/>
            <a:gdLst/>
            <a:ahLst/>
            <a:cxnLst/>
            <a:rect l="l" t="t" r="r" b="b"/>
            <a:pathLst>
              <a:path w="3646746" h="3646746">
                <a:moveTo>
                  <a:pt x="0" y="0"/>
                </a:moveTo>
                <a:lnTo>
                  <a:pt x="3646746" y="0"/>
                </a:lnTo>
                <a:lnTo>
                  <a:pt x="3646746" y="3646746"/>
                </a:lnTo>
                <a:lnTo>
                  <a:pt x="0" y="3646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03176" y="1254012"/>
            <a:ext cx="1410708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spc="-40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Project: Clock</a:t>
            </a:r>
          </a:p>
        </p:txBody>
      </p:sp>
      <p:sp>
        <p:nvSpPr>
          <p:cNvPr id="11" name="Freeform 11"/>
          <p:cNvSpPr/>
          <p:nvPr/>
        </p:nvSpPr>
        <p:spPr>
          <a:xfrm>
            <a:off x="-449792" y="-77880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9713" y="915309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8554" y="1794642"/>
            <a:ext cx="9976137" cy="7686551"/>
          </a:xfrm>
          <a:custGeom>
            <a:avLst/>
            <a:gdLst/>
            <a:ahLst/>
            <a:cxnLst/>
            <a:rect l="l" t="t" r="r" b="b"/>
            <a:pathLst>
              <a:path w="9976137" h="7686551">
                <a:moveTo>
                  <a:pt x="0" y="0"/>
                </a:moveTo>
                <a:lnTo>
                  <a:pt x="9976137" y="0"/>
                </a:lnTo>
                <a:lnTo>
                  <a:pt x="9976137" y="7686552"/>
                </a:lnTo>
                <a:lnTo>
                  <a:pt x="0" y="7686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74691" y="2596447"/>
            <a:ext cx="6558852" cy="5094107"/>
          </a:xfrm>
          <a:custGeom>
            <a:avLst/>
            <a:gdLst/>
            <a:ahLst/>
            <a:cxnLst/>
            <a:rect l="l" t="t" r="r" b="b"/>
            <a:pathLst>
              <a:path w="6558852" h="5094107">
                <a:moveTo>
                  <a:pt x="0" y="0"/>
                </a:moveTo>
                <a:lnTo>
                  <a:pt x="6558852" y="0"/>
                </a:lnTo>
                <a:lnTo>
                  <a:pt x="6558852" y="5094106"/>
                </a:lnTo>
                <a:lnTo>
                  <a:pt x="0" y="5094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16" b="-6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98299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45145" y="542925"/>
            <a:ext cx="14107084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599" b="1" spc="-52">
                <a:solidFill>
                  <a:srgbClr val="FFDE59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Fragments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8554" y="2042652"/>
            <a:ext cx="9480853" cy="702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 spc="-2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What?</a:t>
            </a:r>
          </a:p>
          <a:p>
            <a:pPr marL="943746" lvl="1" indent="-471873" algn="l">
              <a:lnSpc>
                <a:spcPts val="5398"/>
              </a:lnSpc>
            </a:pPr>
            <a:r>
              <a:rPr lang="en-US" sz="3799" spc="-21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Allows grouping of multiple elements without extra DOM nodes.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 spc="-5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Why?</a:t>
            </a:r>
          </a:p>
          <a:p>
            <a:pPr marL="1323696" lvl="2" indent="-441232" algn="l">
              <a:lnSpc>
                <a:spcPts val="5148"/>
              </a:lnSpc>
              <a:buFont typeface="Arial"/>
              <a:buChar char="⚬"/>
            </a:pPr>
            <a:r>
              <a:rPr lang="en-US" sz="3799" spc="-4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Return multiple elements without a wrapping parent.</a:t>
            </a:r>
          </a:p>
          <a:p>
            <a:pPr marL="1323696" lvl="2" indent="-441232" algn="l">
              <a:lnSpc>
                <a:spcPts val="4559"/>
              </a:lnSpc>
              <a:buFont typeface="Arial"/>
              <a:buChar char="⚬"/>
            </a:pPr>
            <a:r>
              <a:rPr lang="en-US" sz="3799" spc="-4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Cleaner DOM and consistent styling.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 spc="-25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How? Two syntaxes:</a:t>
            </a:r>
          </a:p>
          <a:p>
            <a:pPr marL="1311631" lvl="1" indent="-655815" algn="l">
              <a:lnSpc>
                <a:spcPts val="4559"/>
              </a:lnSpc>
              <a:buAutoNum type="arabicPeriod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&lt;React.Fragment&gt;...&lt;/React.Fragment&gt;</a:t>
            </a:r>
          </a:p>
          <a:p>
            <a:pPr marL="1311631" lvl="1" indent="-655815" algn="l">
              <a:lnSpc>
                <a:spcPts val="4559"/>
              </a:lnSpc>
              <a:buAutoNum type="arabicPeriod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Short: &lt;&gt;...&lt;/&gt;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065245"/>
            <a:ext cx="6041048" cy="4356681"/>
          </a:xfrm>
          <a:custGeom>
            <a:avLst/>
            <a:gdLst/>
            <a:ahLst/>
            <a:cxnLst/>
            <a:rect l="l" t="t" r="r" b="b"/>
            <a:pathLst>
              <a:path w="6041048" h="4356681">
                <a:moveTo>
                  <a:pt x="0" y="0"/>
                </a:moveTo>
                <a:lnTo>
                  <a:pt x="6041048" y="0"/>
                </a:lnTo>
                <a:lnTo>
                  <a:pt x="6041048" y="4356680"/>
                </a:lnTo>
                <a:lnTo>
                  <a:pt x="0" y="4356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9148762" y="4820167"/>
            <a:ext cx="8251696" cy="2846835"/>
          </a:xfrm>
          <a:custGeom>
            <a:avLst/>
            <a:gdLst/>
            <a:ahLst/>
            <a:cxnLst/>
            <a:rect l="l" t="t" r="r" b="b"/>
            <a:pathLst>
              <a:path w="8251696" h="2846835">
                <a:moveTo>
                  <a:pt x="0" y="0"/>
                </a:moveTo>
                <a:lnTo>
                  <a:pt x="8251697" y="0"/>
                </a:lnTo>
                <a:lnTo>
                  <a:pt x="8251697" y="2846835"/>
                </a:lnTo>
                <a:lnTo>
                  <a:pt x="0" y="2846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8151" y="2456610"/>
            <a:ext cx="580779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Paragraph tag: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6903" y="2536525"/>
            <a:ext cx="12551913" cy="6856482"/>
          </a:xfrm>
          <a:custGeom>
            <a:avLst/>
            <a:gdLst/>
            <a:ahLst/>
            <a:cxnLst/>
            <a:rect l="l" t="t" r="r" b="b"/>
            <a:pathLst>
              <a:path w="12551913" h="6856482">
                <a:moveTo>
                  <a:pt x="0" y="0"/>
                </a:moveTo>
                <a:lnTo>
                  <a:pt x="12551913" y="0"/>
                </a:lnTo>
                <a:lnTo>
                  <a:pt x="12551913" y="6856482"/>
                </a:lnTo>
                <a:lnTo>
                  <a:pt x="0" y="6856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6903" y="2752778"/>
            <a:ext cx="12142308" cy="601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638" lvl="1" indent="-548319" algn="l">
              <a:lnSpc>
                <a:spcPts val="5279"/>
              </a:lnSpc>
              <a:buAutoNum type="arabicPeriod"/>
            </a:pPr>
            <a:r>
              <a:rPr lang="en-US" sz="43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Purpose:</a:t>
            </a:r>
            <a:r>
              <a:rPr lang="en-US" sz="43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Render lists from array data.</a:t>
            </a:r>
          </a:p>
          <a:p>
            <a:pPr marL="1096638" lvl="1" indent="-548319" algn="l">
              <a:lnSpc>
                <a:spcPts val="5279"/>
              </a:lnSpc>
              <a:buAutoNum type="arabicPeriod"/>
            </a:pPr>
            <a:r>
              <a:rPr lang="en-US" sz="43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JSX Elements: </a:t>
            </a:r>
            <a:r>
              <a:rPr lang="en-US" sz="43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Transform array items into JSX.</a:t>
            </a:r>
          </a:p>
          <a:p>
            <a:pPr marL="1096638" lvl="1" indent="-548319" algn="l">
              <a:lnSpc>
                <a:spcPts val="5279"/>
              </a:lnSpc>
              <a:buAutoNum type="arabicPeriod"/>
            </a:pPr>
            <a:r>
              <a:rPr lang="en-US" sz="43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Inline Rendering:</a:t>
            </a:r>
            <a:r>
              <a:rPr lang="en-US" sz="43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Directly inside JSX</a:t>
            </a:r>
          </a:p>
          <a:p>
            <a:pPr marL="1096638" lvl="1" indent="-548319" algn="l">
              <a:lnSpc>
                <a:spcPts val="5279"/>
              </a:lnSpc>
            </a:pPr>
            <a:r>
              <a:rPr lang="en-US" sz="43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{items.map(item =&gt; &lt;li key={item.id}&gt;{item.name}&lt;/li&gt;)}</a:t>
            </a:r>
          </a:p>
          <a:p>
            <a:pPr marL="1096638" lvl="1" indent="-548319" algn="l">
              <a:lnSpc>
                <a:spcPts val="5279"/>
              </a:lnSpc>
              <a:buAutoNum type="arabicPeriod"/>
            </a:pPr>
            <a:r>
              <a:rPr lang="en-US" sz="43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Key Prop:</a:t>
            </a:r>
            <a:r>
              <a:rPr lang="en-US" sz="43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Assign unique key for optimized re-renders.</a:t>
            </a:r>
          </a:p>
          <a:p>
            <a:pPr marL="1096638" lvl="1" indent="-548319" algn="l">
              <a:lnSpc>
                <a:spcPts val="5279"/>
              </a:lnSpc>
            </a:pPr>
            <a:r>
              <a:rPr lang="en-US" sz="43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&lt;div key={item.id}&gt;{item.name}&lt;/div&gt;</a:t>
            </a:r>
          </a:p>
        </p:txBody>
      </p:sp>
      <p:sp>
        <p:nvSpPr>
          <p:cNvPr id="8" name="Freeform 8"/>
          <p:cNvSpPr/>
          <p:nvPr/>
        </p:nvSpPr>
        <p:spPr>
          <a:xfrm>
            <a:off x="13654117" y="3086100"/>
            <a:ext cx="4394980" cy="41148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90458" y="783925"/>
            <a:ext cx="14107084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8999" spc="-71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Map Method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060127" y="-81000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34666" y="365636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40048" y="912189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3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3646" y="1832828"/>
            <a:ext cx="11922799" cy="7738981"/>
          </a:xfrm>
          <a:custGeom>
            <a:avLst/>
            <a:gdLst/>
            <a:ahLst/>
            <a:cxnLst/>
            <a:rect l="l" t="t" r="r" b="b"/>
            <a:pathLst>
              <a:path w="11922799" h="7738981">
                <a:moveTo>
                  <a:pt x="0" y="0"/>
                </a:moveTo>
                <a:lnTo>
                  <a:pt x="11922800" y="0"/>
                </a:lnTo>
                <a:lnTo>
                  <a:pt x="11922800" y="7738981"/>
                </a:lnTo>
                <a:lnTo>
                  <a:pt x="0" y="7738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3646" y="2213610"/>
            <a:ext cx="11430575" cy="704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Conditional Rendering</a:t>
            </a:r>
          </a:p>
          <a:p>
            <a:pPr marL="1361797" lvl="1" indent="-680899" algn="just">
              <a:lnSpc>
                <a:spcPts val="422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Displaying content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based on 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certain conditions.</a:t>
            </a:r>
          </a:p>
          <a:p>
            <a:pPr marL="901333" lvl="1" indent="-450667" algn="just">
              <a:lnSpc>
                <a:spcPts val="4371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Allows for dynamic 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user interfaces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 Methods</a:t>
            </a:r>
          </a:p>
          <a:p>
            <a:pPr marL="1363430" lvl="1" indent="-681715" algn="just">
              <a:lnSpc>
                <a:spcPts val="4371"/>
              </a:lnSpc>
              <a:buFont typeface="Arial"/>
              <a:buChar char="•"/>
            </a:pP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If-else statements: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Choose between two blocks of content.</a:t>
            </a:r>
          </a:p>
          <a:p>
            <a:pPr marL="1363430" lvl="1" indent="-681715" algn="just">
              <a:lnSpc>
                <a:spcPts val="3985"/>
              </a:lnSpc>
              <a:buFont typeface="Arial"/>
              <a:buChar char="•"/>
            </a:pPr>
            <a:r>
              <a:rPr lang="en-US" sz="3599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Ternary operators: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Quick way to choose</a:t>
            </a:r>
          </a:p>
          <a:p>
            <a:pPr marL="1363430" lvl="1" indent="-681715" algn="just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between two options.</a:t>
            </a:r>
          </a:p>
          <a:p>
            <a:pPr marL="1363430" lvl="1" indent="-681715" algn="just">
              <a:lnSpc>
                <a:spcPts val="4380"/>
              </a:lnSpc>
              <a:buFont typeface="Arial"/>
              <a:buChar char="•"/>
            </a:pPr>
            <a:r>
              <a:rPr lang="en-US" sz="3599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Logical operators: 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Useful for rendering content when a condition is true.</a:t>
            </a:r>
          </a:p>
          <a:p>
            <a:pPr marL="1363430" lvl="1" indent="-681715" algn="just">
              <a:lnSpc>
                <a:spcPts val="4229"/>
              </a:lnSpc>
            </a:pPr>
            <a:r>
              <a:rPr lang="en-US" sz="3599" spc="-2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Benefits</a:t>
            </a:r>
          </a:p>
          <a:p>
            <a:pPr marL="1363430" lvl="1" indent="-681715" algn="just">
              <a:lnSpc>
                <a:spcPts val="4229"/>
              </a:lnSpc>
              <a:buFont typeface="Arial"/>
              <a:buChar char="•"/>
            </a:pPr>
            <a:r>
              <a:rPr lang="en-US" sz="3599" spc="-25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Enhances user experience.</a:t>
            </a:r>
          </a:p>
          <a:p>
            <a:pPr marL="1363430" lvl="1" indent="-681715" algn="just">
              <a:lnSpc>
                <a:spcPts val="4319"/>
              </a:lnSpc>
              <a:buFont typeface="Arial"/>
              <a:buChar char="•"/>
            </a:pPr>
            <a:r>
              <a:rPr lang="en-US" sz="3599" spc="-2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Reduces</a:t>
            </a:r>
            <a:r>
              <a:rPr lang="en-US" sz="3599" spc="-25">
                <a:solidFill>
                  <a:srgbClr val="051D40"/>
                </a:solidFill>
                <a:latin typeface="Georgia Pro"/>
                <a:ea typeface="Georgia Pro"/>
                <a:cs typeface="Georgia Pro"/>
                <a:sym typeface="Georgia Pro"/>
              </a:rPr>
              <a:t> unnecessary rendering.</a:t>
            </a:r>
          </a:p>
          <a:p>
            <a:pPr marL="1363430" lvl="1" indent="-681715" algn="just">
              <a:lnSpc>
                <a:spcPts val="4319"/>
              </a:lnSpc>
              <a:buFont typeface="Arial"/>
              <a:buChar char="•"/>
            </a:pPr>
            <a:r>
              <a:rPr lang="en-US" sz="3599" spc="-25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Makes apps more interactive and responsive.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121838" y="5829302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90458" y="542925"/>
            <a:ext cx="1410708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9"/>
              </a:lnSpc>
            </a:pPr>
            <a:r>
              <a:rPr lang="en-US" sz="8099" spc="-38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Conditional Rendering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763" y="904364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0127" y="1826848"/>
            <a:ext cx="10437105" cy="8041724"/>
          </a:xfrm>
          <a:custGeom>
            <a:avLst/>
            <a:gdLst/>
            <a:ahLst/>
            <a:cxnLst/>
            <a:rect l="l" t="t" r="r" b="b"/>
            <a:pathLst>
              <a:path w="10437105" h="8041724">
                <a:moveTo>
                  <a:pt x="0" y="0"/>
                </a:moveTo>
                <a:lnTo>
                  <a:pt x="10437105" y="0"/>
                </a:lnTo>
                <a:lnTo>
                  <a:pt x="10437105" y="8041725"/>
                </a:lnTo>
                <a:lnTo>
                  <a:pt x="0" y="8041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155934"/>
            <a:ext cx="10148532" cy="738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4"/>
              </a:lnSpc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Props in React</a:t>
            </a:r>
          </a:p>
          <a:p>
            <a:pPr marL="1437451" lvl="1" indent="-718726" algn="l">
              <a:lnSpc>
                <a:spcPts val="4464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Short for properties</a:t>
            </a:r>
          </a:p>
          <a:p>
            <a:pPr marL="1437451" lvl="1" indent="-718726" algn="l">
              <a:lnSpc>
                <a:spcPts val="4559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Mechanism for passing data.</a:t>
            </a:r>
          </a:p>
          <a:p>
            <a:pPr marL="960024" lvl="1" indent="-480012" algn="l">
              <a:lnSpc>
                <a:spcPts val="4623"/>
              </a:lnSpc>
              <a:buFont typeface="Arial"/>
              <a:buChar char="•"/>
            </a:pP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Read-only by default Usage</a:t>
            </a:r>
          </a:p>
          <a:p>
            <a:pPr marL="1439175" lvl="1" indent="-719587" algn="l">
              <a:lnSpc>
                <a:spcPts val="4464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Pass data from parent to child component.</a:t>
            </a:r>
          </a:p>
          <a:p>
            <a:pPr marL="1439175" lvl="1" indent="-719587" algn="l">
              <a:lnSpc>
                <a:spcPts val="4464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Makes components reusable.</a:t>
            </a:r>
          </a:p>
          <a:p>
            <a:pPr marL="951406" lvl="1" indent="-475703" algn="l">
              <a:lnSpc>
                <a:spcPts val="4614"/>
              </a:lnSpc>
              <a:buFont typeface="Arial"/>
              <a:buChar char="•"/>
            </a:pP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Defined as attributes in JSX. Key Points</a:t>
            </a:r>
          </a:p>
          <a:p>
            <a:pPr marL="1439175" lvl="1" indent="-719587" algn="l">
              <a:lnSpc>
                <a:spcPts val="4478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Data flows one-way (downwards).</a:t>
            </a:r>
          </a:p>
          <a:p>
            <a:pPr marL="1439175" lvl="1" indent="-719587" algn="l">
              <a:lnSpc>
                <a:spcPts val="4464"/>
              </a:lnSpc>
              <a:buFont typeface="Arial"/>
              <a:buChar char="•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Props are immutable.</a:t>
            </a:r>
          </a:p>
          <a:p>
            <a:pPr marL="951406" lvl="1" indent="-475703" algn="l">
              <a:lnSpc>
                <a:spcPts val="4559"/>
              </a:lnSpc>
              <a:buFont typeface="Arial"/>
              <a:buChar char="•"/>
            </a:pP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Used for communication between components. </a:t>
            </a:r>
            <a:r>
              <a:rPr lang="en-US" sz="3799" spc="-27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Examples</a:t>
            </a:r>
          </a:p>
          <a:p>
            <a:pPr marL="951406" lvl="1" indent="-475703" algn="l">
              <a:lnSpc>
                <a:spcPts val="4478"/>
              </a:lnSpc>
            </a:pPr>
            <a:r>
              <a:rPr lang="en-US" sz="3799" spc="35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&lt;Header title="My App" /&gt;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12502" y="2755827"/>
            <a:ext cx="5202226" cy="5376978"/>
          </a:xfrm>
          <a:custGeom>
            <a:avLst/>
            <a:gdLst/>
            <a:ahLst/>
            <a:cxnLst/>
            <a:rect l="l" t="t" r="r" b="b"/>
            <a:pathLst>
              <a:path w="5202226" h="5376978">
                <a:moveTo>
                  <a:pt x="0" y="0"/>
                </a:moveTo>
                <a:lnTo>
                  <a:pt x="5202226" y="0"/>
                </a:lnTo>
                <a:lnTo>
                  <a:pt x="5202226" y="5376978"/>
                </a:lnTo>
                <a:lnTo>
                  <a:pt x="0" y="5376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17868" y="552450"/>
            <a:ext cx="1410708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spc="-33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Passing Data via Props</a:t>
            </a:r>
          </a:p>
        </p:txBody>
      </p:sp>
      <p:sp>
        <p:nvSpPr>
          <p:cNvPr id="11" name="Freeform 11"/>
          <p:cNvSpPr/>
          <p:nvPr/>
        </p:nvSpPr>
        <p:spPr>
          <a:xfrm>
            <a:off x="-769842" y="-88825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24952" y="28738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5223" y="2077822"/>
            <a:ext cx="15709929" cy="6647420"/>
          </a:xfrm>
          <a:custGeom>
            <a:avLst/>
            <a:gdLst/>
            <a:ahLst/>
            <a:cxnLst/>
            <a:rect l="l" t="t" r="r" b="b"/>
            <a:pathLst>
              <a:path w="15709929" h="6647420">
                <a:moveTo>
                  <a:pt x="0" y="0"/>
                </a:moveTo>
                <a:lnTo>
                  <a:pt x="15709930" y="0"/>
                </a:lnTo>
                <a:lnTo>
                  <a:pt x="15709930" y="6647420"/>
                </a:lnTo>
                <a:lnTo>
                  <a:pt x="0" y="6647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" r="-29" b="-8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19556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4960" y="2197002"/>
            <a:ext cx="11531622" cy="6299149"/>
          </a:xfrm>
          <a:custGeom>
            <a:avLst/>
            <a:gdLst/>
            <a:ahLst/>
            <a:cxnLst/>
            <a:rect l="l" t="t" r="r" b="b"/>
            <a:pathLst>
              <a:path w="11531622" h="6299149">
                <a:moveTo>
                  <a:pt x="0" y="0"/>
                </a:moveTo>
                <a:lnTo>
                  <a:pt x="11531622" y="0"/>
                </a:lnTo>
                <a:lnTo>
                  <a:pt x="11531622" y="6299149"/>
                </a:lnTo>
                <a:lnTo>
                  <a:pt x="0" y="62991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99440" y="7553328"/>
            <a:ext cx="3732174" cy="2733672"/>
          </a:xfrm>
          <a:custGeom>
            <a:avLst/>
            <a:gdLst/>
            <a:ahLst/>
            <a:cxnLst/>
            <a:rect l="l" t="t" r="r" b="b"/>
            <a:pathLst>
              <a:path w="3732174" h="2733672">
                <a:moveTo>
                  <a:pt x="0" y="0"/>
                </a:moveTo>
                <a:lnTo>
                  <a:pt x="3732174" y="0"/>
                </a:lnTo>
                <a:lnTo>
                  <a:pt x="3732174" y="2733672"/>
                </a:lnTo>
                <a:lnTo>
                  <a:pt x="0" y="2733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2" r="-13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6385" y="2419350"/>
            <a:ext cx="9706654" cy="544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Localized class names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to avoid global conflicts.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Styles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are scoped to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individual components.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Helps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 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creating 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component-specific styles.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Automatically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generates 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unique class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names.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Promotes modular 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and maintainable </a:t>
            </a:r>
            <a:r>
              <a:rPr lang="en-US" sz="3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CSS.</a:t>
            </a:r>
          </a:p>
          <a:p>
            <a:pPr marL="897253" lvl="1" indent="-448627" algn="l">
              <a:lnSpc>
                <a:spcPts val="4319"/>
              </a:lnSpc>
              <a:buAutoNum type="arabicPeriod"/>
            </a:pP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Can use alongside </a:t>
            </a:r>
            <a:r>
              <a:rPr lang="en-US" sz="3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global CSS</a:t>
            </a:r>
            <a:r>
              <a:rPr lang="en-US" sz="3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when needed.</a:t>
            </a:r>
          </a:p>
        </p:txBody>
      </p:sp>
      <p:sp>
        <p:nvSpPr>
          <p:cNvPr id="8" name="Freeform 8"/>
          <p:cNvSpPr/>
          <p:nvPr/>
        </p:nvSpPr>
        <p:spPr>
          <a:xfrm>
            <a:off x="10113746" y="8343900"/>
            <a:ext cx="4285672" cy="1828800"/>
          </a:xfrm>
          <a:custGeom>
            <a:avLst/>
            <a:gdLst/>
            <a:ahLst/>
            <a:cxnLst/>
            <a:rect l="l" t="t" r="r" b="b"/>
            <a:pathLst>
              <a:path w="4285672" h="1828800">
                <a:moveTo>
                  <a:pt x="0" y="0"/>
                </a:moveTo>
                <a:lnTo>
                  <a:pt x="4285672" y="0"/>
                </a:lnTo>
                <a:lnTo>
                  <a:pt x="4285672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5" b="-295"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956278" y="7343646"/>
            <a:ext cx="4331722" cy="2829054"/>
          </a:xfrm>
          <a:custGeom>
            <a:avLst/>
            <a:gdLst/>
            <a:ahLst/>
            <a:cxnLst/>
            <a:rect l="l" t="t" r="r" b="b"/>
            <a:pathLst>
              <a:path w="4331722" h="2829054">
                <a:moveTo>
                  <a:pt x="0" y="0"/>
                </a:moveTo>
                <a:lnTo>
                  <a:pt x="4331722" y="0"/>
                </a:lnTo>
                <a:lnTo>
                  <a:pt x="4331722" y="2829054"/>
                </a:lnTo>
                <a:lnTo>
                  <a:pt x="0" y="28290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" b="-3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51593" y="758727"/>
            <a:ext cx="1410708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79"/>
              </a:lnSpc>
            </a:pPr>
            <a:r>
              <a:rPr lang="en-US" sz="6899" spc="-55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CSS Modules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-769842" y="-935818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4952" y="23982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9763" y="899608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920536" y="2732497"/>
            <a:ext cx="6957764" cy="3212051"/>
          </a:xfrm>
          <a:custGeom>
            <a:avLst/>
            <a:gdLst/>
            <a:ahLst/>
            <a:cxnLst/>
            <a:rect l="l" t="t" r="r" b="b"/>
            <a:pathLst>
              <a:path w="6957764" h="3212051">
                <a:moveTo>
                  <a:pt x="0" y="0"/>
                </a:moveTo>
                <a:lnTo>
                  <a:pt x="6957764" y="0"/>
                </a:lnTo>
                <a:lnTo>
                  <a:pt x="6957764" y="3212050"/>
                </a:lnTo>
                <a:lnTo>
                  <a:pt x="0" y="3212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9748" y="1712112"/>
            <a:ext cx="10471357" cy="6796863"/>
          </a:xfrm>
          <a:custGeom>
            <a:avLst/>
            <a:gdLst/>
            <a:ahLst/>
            <a:cxnLst/>
            <a:rect l="l" t="t" r="r" b="b"/>
            <a:pathLst>
              <a:path w="10471357" h="6796863">
                <a:moveTo>
                  <a:pt x="0" y="0"/>
                </a:moveTo>
                <a:lnTo>
                  <a:pt x="10471357" y="0"/>
                </a:lnTo>
                <a:lnTo>
                  <a:pt x="10471357" y="6796863"/>
                </a:lnTo>
                <a:lnTo>
                  <a:pt x="0" y="6796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9748" y="2043113"/>
            <a:ext cx="10471357" cy="629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children is a </a:t>
            </a: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special prop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passing elements into components.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Used for flexible and </a:t>
            </a: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reusable component designs.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Common in layout or container components.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Accessed with </a:t>
            </a: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props.children.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Can be any content: s</a:t>
            </a: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trings, numbers, JSX</a:t>
            </a: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, or components.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Enhances component </a:t>
            </a:r>
            <a:r>
              <a:rPr lang="en-US" sz="37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composability and reusability.</a:t>
            </a:r>
          </a:p>
        </p:txBody>
      </p:sp>
      <p:sp>
        <p:nvSpPr>
          <p:cNvPr id="9" name="Freeform 9"/>
          <p:cNvSpPr/>
          <p:nvPr/>
        </p:nvSpPr>
        <p:spPr>
          <a:xfrm>
            <a:off x="7601816" y="7766608"/>
            <a:ext cx="9721522" cy="2520392"/>
          </a:xfrm>
          <a:custGeom>
            <a:avLst/>
            <a:gdLst/>
            <a:ahLst/>
            <a:cxnLst/>
            <a:rect l="l" t="t" r="r" b="b"/>
            <a:pathLst>
              <a:path w="9721522" h="2520392">
                <a:moveTo>
                  <a:pt x="0" y="0"/>
                </a:moveTo>
                <a:lnTo>
                  <a:pt x="9721522" y="0"/>
                </a:lnTo>
                <a:lnTo>
                  <a:pt x="9721522" y="2520392"/>
                </a:lnTo>
                <a:lnTo>
                  <a:pt x="0" y="2520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39045" y="463552"/>
            <a:ext cx="1410708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spc="-55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Passing Children</a:t>
            </a:r>
          </a:p>
        </p:txBody>
      </p:sp>
      <p:sp>
        <p:nvSpPr>
          <p:cNvPr id="11" name="Freeform 11"/>
          <p:cNvSpPr/>
          <p:nvPr/>
        </p:nvSpPr>
        <p:spPr>
          <a:xfrm>
            <a:off x="-772332" y="-1216838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58677" y="9960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38522"/>
            <a:ext cx="2283618" cy="3548180"/>
          </a:xfrm>
          <a:custGeom>
            <a:avLst/>
            <a:gdLst/>
            <a:ahLst/>
            <a:cxnLst/>
            <a:rect l="l" t="t" r="r" b="b"/>
            <a:pathLst>
              <a:path w="2283618" h="3548180">
                <a:moveTo>
                  <a:pt x="0" y="0"/>
                </a:moveTo>
                <a:lnTo>
                  <a:pt x="2283618" y="0"/>
                </a:lnTo>
                <a:lnTo>
                  <a:pt x="2283618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4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57320" y="763046"/>
            <a:ext cx="14107084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599" spc="-31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Handling Events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0154" y="1871680"/>
            <a:ext cx="14854574" cy="6543640"/>
          </a:xfrm>
          <a:custGeom>
            <a:avLst/>
            <a:gdLst/>
            <a:ahLst/>
            <a:cxnLst/>
            <a:rect l="l" t="t" r="r" b="b"/>
            <a:pathLst>
              <a:path w="14854574" h="6543640">
                <a:moveTo>
                  <a:pt x="0" y="0"/>
                </a:moveTo>
                <a:lnTo>
                  <a:pt x="14854574" y="0"/>
                </a:lnTo>
                <a:lnTo>
                  <a:pt x="14854574" y="6543640"/>
                </a:lnTo>
                <a:lnTo>
                  <a:pt x="0" y="654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265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35115" y="6684313"/>
            <a:ext cx="11624185" cy="3462014"/>
          </a:xfrm>
          <a:custGeom>
            <a:avLst/>
            <a:gdLst/>
            <a:ahLst/>
            <a:cxnLst/>
            <a:rect l="l" t="t" r="r" b="b"/>
            <a:pathLst>
              <a:path w="11624185" h="3462014">
                <a:moveTo>
                  <a:pt x="0" y="0"/>
                </a:moveTo>
                <a:lnTo>
                  <a:pt x="11624185" y="0"/>
                </a:lnTo>
                <a:lnTo>
                  <a:pt x="11624185" y="3462014"/>
                </a:lnTo>
                <a:lnTo>
                  <a:pt x="0" y="3462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0" b="-10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0154" y="2285123"/>
            <a:ext cx="14240279" cy="48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 events use </a:t>
            </a:r>
            <a:r>
              <a:rPr lang="en-US" sz="4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camelCase,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e.g., </a:t>
            </a:r>
            <a:r>
              <a:rPr lang="en-US" sz="4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onClick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Uses</a:t>
            </a:r>
            <a:r>
              <a:rPr lang="en-US" sz="4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 synthetic events,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not direct browser events.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Event handlers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can be functions or arrow functions.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Use </a:t>
            </a:r>
            <a:r>
              <a:rPr lang="en-US" sz="4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onChange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controlled form inputs.</a:t>
            </a:r>
          </a:p>
          <a:p>
            <a:pPr marL="1142429" lvl="1" indent="-571215" algn="l">
              <a:lnSpc>
                <a:spcPts val="5519"/>
              </a:lnSpc>
              <a:buAutoNum type="arabicPeriod"/>
            </a:pP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Avoid </a:t>
            </a:r>
            <a:r>
              <a:rPr lang="en-US" sz="45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inline arrow functions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 </a:t>
            </a:r>
            <a:r>
              <a:rPr lang="en-US" sz="45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JSX</a:t>
            </a:r>
            <a:r>
              <a:rPr lang="en-US" sz="45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performance.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769842" y="-907818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24952" y="26782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9763" y="902408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763" y="904364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094" y="2015621"/>
            <a:ext cx="9753363" cy="7514906"/>
          </a:xfrm>
          <a:custGeom>
            <a:avLst/>
            <a:gdLst/>
            <a:ahLst/>
            <a:cxnLst/>
            <a:rect l="l" t="t" r="r" b="b"/>
            <a:pathLst>
              <a:path w="9753363" h="7514906">
                <a:moveTo>
                  <a:pt x="0" y="0"/>
                </a:moveTo>
                <a:lnTo>
                  <a:pt x="9753363" y="0"/>
                </a:lnTo>
                <a:lnTo>
                  <a:pt x="9753363" y="7514905"/>
                </a:lnTo>
                <a:lnTo>
                  <a:pt x="0" y="7514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9168" y="2620298"/>
            <a:ext cx="8415554" cy="629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Pass dynamic behaviour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between components.</a:t>
            </a:r>
          </a:p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Enables </a:t>
            </a: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upward communication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from child to parent.</a:t>
            </a:r>
          </a:p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Commonly used for </a:t>
            </a: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event handling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Parent defines a function, child invokes it.</a:t>
            </a:r>
          </a:p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Enhances component interactivity.</a:t>
            </a:r>
          </a:p>
          <a:p>
            <a:pPr marL="947099" lvl="1" indent="-473550" algn="l">
              <a:lnSpc>
                <a:spcPts val="4559"/>
              </a:lnSpc>
              <a:buAutoNum type="arabicPeriod"/>
            </a:pPr>
            <a:r>
              <a:rPr lang="en-US" sz="3799" spc="-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Example:</a:t>
            </a:r>
          </a:p>
          <a:p>
            <a:pPr marL="947099" lvl="1" indent="-473550" algn="l">
              <a:lnSpc>
                <a:spcPts val="4559"/>
              </a:lnSpc>
            </a:pPr>
            <a:r>
              <a:rPr lang="en-US" sz="3799" spc="-23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&lt;Button onClick={handleClick} /&gt;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90458" y="824996"/>
            <a:ext cx="14107084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300" spc="-30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Passing Functions via Props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08613" y="2848625"/>
            <a:ext cx="6981609" cy="5091027"/>
          </a:xfrm>
          <a:custGeom>
            <a:avLst/>
            <a:gdLst/>
            <a:ahLst/>
            <a:cxnLst/>
            <a:rect l="l" t="t" r="r" b="b"/>
            <a:pathLst>
              <a:path w="6981609" h="5091027">
                <a:moveTo>
                  <a:pt x="0" y="0"/>
                </a:moveTo>
                <a:lnTo>
                  <a:pt x="6981610" y="0"/>
                </a:lnTo>
                <a:lnTo>
                  <a:pt x="6981610" y="5091026"/>
                </a:lnTo>
                <a:lnTo>
                  <a:pt x="0" y="509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69" b="-606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69842" y="-888257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24952" y="28738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55" y="917989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400" y="1783187"/>
            <a:ext cx="10520232" cy="8105774"/>
          </a:xfrm>
          <a:custGeom>
            <a:avLst/>
            <a:gdLst/>
            <a:ahLst/>
            <a:cxnLst/>
            <a:rect l="l" t="t" r="r" b="b"/>
            <a:pathLst>
              <a:path w="10520232" h="8105774">
                <a:moveTo>
                  <a:pt x="0" y="0"/>
                </a:moveTo>
                <a:lnTo>
                  <a:pt x="10520232" y="0"/>
                </a:lnTo>
                <a:lnTo>
                  <a:pt x="10520232" y="8105773"/>
                </a:lnTo>
                <a:lnTo>
                  <a:pt x="0" y="8105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6001" y="2120688"/>
            <a:ext cx="10019030" cy="76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3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State:</a:t>
            </a:r>
          </a:p>
          <a:p>
            <a:pPr marL="1293971" lvl="1" indent="-646986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Local and mutable data</a:t>
            </a: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within a component.</a:t>
            </a:r>
          </a:p>
          <a:p>
            <a:pPr marL="1293971" lvl="1" indent="-646986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Initialized within the component.</a:t>
            </a:r>
          </a:p>
          <a:p>
            <a:pPr marL="1293971" lvl="1" indent="-646986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Can </a:t>
            </a:r>
            <a:r>
              <a:rPr lang="en-US" sz="3300" spc="3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change over time.</a:t>
            </a:r>
          </a:p>
          <a:p>
            <a:pPr marL="1293971" lvl="1" indent="-646986" algn="l">
              <a:lnSpc>
                <a:spcPts val="3908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Causes </a:t>
            </a:r>
            <a:r>
              <a:rPr lang="en-US" sz="3300" spc="3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re-render</a:t>
            </a: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when updated.</a:t>
            </a:r>
          </a:p>
          <a:p>
            <a:pPr marL="1293971" lvl="1" indent="-646986" algn="l">
              <a:lnSpc>
                <a:spcPts val="3908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Managed using </a:t>
            </a:r>
            <a:r>
              <a:rPr lang="en-US" sz="3300" spc="3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useState</a:t>
            </a: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 functional components.</a:t>
            </a:r>
          </a:p>
          <a:p>
            <a:pPr algn="l">
              <a:lnSpc>
                <a:spcPts val="6819"/>
              </a:lnSpc>
            </a:pPr>
            <a:r>
              <a:rPr lang="en-US" sz="5700" spc="32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Props:</a:t>
            </a:r>
          </a:p>
          <a:p>
            <a:pPr marL="1216700" lvl="1" indent="-608350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Passed into a component from its parent.</a:t>
            </a:r>
          </a:p>
          <a:p>
            <a:pPr marL="1216700" lvl="1" indent="-608350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Read-only (</a:t>
            </a:r>
            <a:r>
              <a:rPr lang="en-US" sz="3300" spc="3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immutable</a:t>
            </a: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) within the receiving component.</a:t>
            </a:r>
          </a:p>
          <a:p>
            <a:pPr marL="1216700" lvl="1" indent="-608350" algn="l">
              <a:lnSpc>
                <a:spcPts val="3939"/>
              </a:lnSpc>
              <a:buFont typeface="Arial"/>
              <a:buChar char="•"/>
            </a:pPr>
            <a:r>
              <a:rPr lang="en-US" sz="3300" spc="1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Allow </a:t>
            </a:r>
            <a:r>
              <a:rPr lang="en-US" sz="3300" spc="10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parent-to-child </a:t>
            </a:r>
            <a:r>
              <a:rPr lang="en-US" sz="3300" spc="1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component communication.</a:t>
            </a:r>
          </a:p>
          <a:p>
            <a:pPr marL="1216700" lvl="1" indent="-608350" algn="l">
              <a:lnSpc>
                <a:spcPts val="3939"/>
              </a:lnSpc>
              <a:buFont typeface="Arial"/>
              <a:buChar char="•"/>
            </a:pPr>
            <a:r>
              <a:rPr lang="en-US" sz="3300" spc="30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Changes in props can also cause a re-render.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52216" y="452437"/>
            <a:ext cx="1410708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7499" spc="-35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State vs Props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37856" y="2930931"/>
            <a:ext cx="5171644" cy="5171646"/>
          </a:xfrm>
          <a:custGeom>
            <a:avLst/>
            <a:gdLst/>
            <a:ahLst/>
            <a:cxnLst/>
            <a:rect l="l" t="t" r="r" b="b"/>
            <a:pathLst>
              <a:path w="5171644" h="5171646">
                <a:moveTo>
                  <a:pt x="0" y="0"/>
                </a:moveTo>
                <a:lnTo>
                  <a:pt x="5171644" y="0"/>
                </a:lnTo>
                <a:lnTo>
                  <a:pt x="5171644" y="5171647"/>
                </a:lnTo>
                <a:lnTo>
                  <a:pt x="0" y="5171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69842" y="-7792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4952" y="56604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43688" y="6170336"/>
            <a:ext cx="9064184" cy="4116664"/>
          </a:xfrm>
          <a:custGeom>
            <a:avLst/>
            <a:gdLst/>
            <a:ahLst/>
            <a:cxnLst/>
            <a:rect l="l" t="t" r="r" b="b"/>
            <a:pathLst>
              <a:path w="9064184" h="4116664">
                <a:moveTo>
                  <a:pt x="0" y="0"/>
                </a:moveTo>
                <a:lnTo>
                  <a:pt x="9064183" y="0"/>
                </a:lnTo>
                <a:lnTo>
                  <a:pt x="9064183" y="4116664"/>
                </a:lnTo>
                <a:lnTo>
                  <a:pt x="0" y="4116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7" r="-6016" b="-211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546" y="1644276"/>
            <a:ext cx="15485325" cy="4112079"/>
          </a:xfrm>
          <a:custGeom>
            <a:avLst/>
            <a:gdLst/>
            <a:ahLst/>
            <a:cxnLst/>
            <a:rect l="l" t="t" r="r" b="b"/>
            <a:pathLst>
              <a:path w="15485325" h="4112079">
                <a:moveTo>
                  <a:pt x="0" y="0"/>
                </a:moveTo>
                <a:lnTo>
                  <a:pt x="15485325" y="0"/>
                </a:lnTo>
                <a:lnTo>
                  <a:pt x="15485325" y="4112079"/>
                </a:lnTo>
                <a:lnTo>
                  <a:pt x="0" y="411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455" r="-9372" b="-20742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2546" y="1847672"/>
            <a:ext cx="16036131" cy="363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1408" lvl="1" indent="-585704" algn="l">
              <a:lnSpc>
                <a:spcPts val="6485"/>
              </a:lnSpc>
              <a:buAutoNum type="arabicPeriod"/>
            </a:pPr>
            <a:r>
              <a:rPr lang="en-US" sz="46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You can use a lot of icons without managing 	them.</a:t>
            </a:r>
          </a:p>
          <a:p>
            <a:pPr marL="1171408" lvl="1" indent="-585704" algn="l">
              <a:lnSpc>
                <a:spcPts val="5639"/>
              </a:lnSpc>
              <a:buAutoNum type="arabicPeriod"/>
            </a:pPr>
            <a:r>
              <a:rPr lang="en-US" sz="469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Install Package</a:t>
            </a:r>
          </a:p>
          <a:p>
            <a:pPr marL="1171408" lvl="1" indent="-585704" algn="l">
              <a:lnSpc>
                <a:spcPts val="5639"/>
              </a:lnSpc>
            </a:pPr>
            <a:r>
              <a:rPr lang="en-US" sz="46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npm install react-icons –save</a:t>
            </a:r>
          </a:p>
          <a:p>
            <a:pPr marL="1171408" lvl="1" indent="-585704" algn="l">
              <a:lnSpc>
                <a:spcPts val="5639"/>
              </a:lnSpc>
              <a:buAutoNum type="arabicPeriod"/>
            </a:pPr>
            <a:r>
              <a:rPr lang="en-US" sz="4699" spc="-29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Use icon:</a:t>
            </a:r>
          </a:p>
          <a:p>
            <a:pPr marL="1071713" lvl="1" indent="-535857" algn="l">
              <a:lnSpc>
                <a:spcPts val="5159"/>
              </a:lnSpc>
            </a:pPr>
            <a:r>
              <a:rPr lang="en-US" sz="4299" spc="-26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import {IconName} from "react-icons/fc";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8745" y="327831"/>
            <a:ext cx="1410708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9"/>
              </a:lnSpc>
            </a:pPr>
            <a:r>
              <a:rPr lang="en-US" sz="7899" spc="-62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React-icon Library</a:t>
            </a:r>
          </a:p>
        </p:txBody>
      </p:sp>
      <p:sp>
        <p:nvSpPr>
          <p:cNvPr id="10" name="Freeform 10"/>
          <p:cNvSpPr/>
          <p:nvPr/>
        </p:nvSpPr>
        <p:spPr>
          <a:xfrm>
            <a:off x="55855" y="897055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69842" y="-98861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24952" y="35670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92574" y="-2256106"/>
            <a:ext cx="9616419" cy="7028728"/>
          </a:xfrm>
          <a:custGeom>
            <a:avLst/>
            <a:gdLst/>
            <a:ahLst/>
            <a:cxnLst/>
            <a:rect l="l" t="t" r="r" b="b"/>
            <a:pathLst>
              <a:path w="9616419" h="7028728">
                <a:moveTo>
                  <a:pt x="0" y="0"/>
                </a:moveTo>
                <a:lnTo>
                  <a:pt x="9616419" y="0"/>
                </a:lnTo>
                <a:lnTo>
                  <a:pt x="9616419" y="7028729"/>
                </a:lnTo>
                <a:lnTo>
                  <a:pt x="0" y="7028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24379" y="-4193474"/>
            <a:ext cx="8701678" cy="7182840"/>
          </a:xfrm>
          <a:custGeom>
            <a:avLst/>
            <a:gdLst/>
            <a:ahLst/>
            <a:cxnLst/>
            <a:rect l="l" t="t" r="r" b="b"/>
            <a:pathLst>
              <a:path w="8701678" h="7182840">
                <a:moveTo>
                  <a:pt x="0" y="0"/>
                </a:moveTo>
                <a:lnTo>
                  <a:pt x="8701677" y="0"/>
                </a:lnTo>
                <a:lnTo>
                  <a:pt x="8701677" y="7182840"/>
                </a:lnTo>
                <a:lnTo>
                  <a:pt x="0" y="71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028700" y="3839005"/>
            <a:ext cx="5096328" cy="4701362"/>
          </a:xfrm>
          <a:custGeom>
            <a:avLst/>
            <a:gdLst/>
            <a:ahLst/>
            <a:cxnLst/>
            <a:rect l="l" t="t" r="r" b="b"/>
            <a:pathLst>
              <a:path w="5096328" h="4701362">
                <a:moveTo>
                  <a:pt x="0" y="0"/>
                </a:moveTo>
                <a:lnTo>
                  <a:pt x="5096328" y="0"/>
                </a:lnTo>
                <a:lnTo>
                  <a:pt x="5096328" y="4701362"/>
                </a:lnTo>
                <a:lnTo>
                  <a:pt x="0" y="4701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20470" y="3839005"/>
            <a:ext cx="5813122" cy="4701362"/>
          </a:xfrm>
          <a:custGeom>
            <a:avLst/>
            <a:gdLst/>
            <a:ahLst/>
            <a:cxnLst/>
            <a:rect l="l" t="t" r="r" b="b"/>
            <a:pathLst>
              <a:path w="5813122" h="4701362">
                <a:moveTo>
                  <a:pt x="0" y="0"/>
                </a:moveTo>
                <a:lnTo>
                  <a:pt x="5813122" y="0"/>
                </a:lnTo>
                <a:lnTo>
                  <a:pt x="5813122" y="4701362"/>
                </a:lnTo>
                <a:lnTo>
                  <a:pt x="0" y="47013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0800" y="1057275"/>
            <a:ext cx="6108948" cy="100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795" spc="-733">
                <a:solidFill>
                  <a:srgbClr val="FFFFFF"/>
                </a:solidFill>
                <a:latin typeface="Mokoto"/>
                <a:ea typeface="Mokoto"/>
                <a:cs typeface="Mokoto"/>
                <a:sym typeface="Mokoto"/>
              </a:rPr>
              <a:t>HTML TAGS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8151" y="2456610"/>
            <a:ext cx="580779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Paragraph tag: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763" y="911296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69842" y="-98861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24952" y="35670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4840" y="1919364"/>
            <a:ext cx="10546938" cy="8126350"/>
          </a:xfrm>
          <a:custGeom>
            <a:avLst/>
            <a:gdLst/>
            <a:ahLst/>
            <a:cxnLst/>
            <a:rect l="l" t="t" r="r" b="b"/>
            <a:pathLst>
              <a:path w="10546938" h="8126350">
                <a:moveTo>
                  <a:pt x="0" y="0"/>
                </a:moveTo>
                <a:lnTo>
                  <a:pt x="10546938" y="0"/>
                </a:lnTo>
                <a:lnTo>
                  <a:pt x="10546938" y="8126351"/>
                </a:lnTo>
                <a:lnTo>
                  <a:pt x="0" y="8126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6634" y="2410664"/>
            <a:ext cx="9715500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209" lvl="1" indent="-415605" algn="l">
              <a:lnSpc>
                <a:spcPts val="3959"/>
              </a:lnSpc>
              <a:buAutoNum type="arabicPeriod"/>
            </a:pPr>
            <a:r>
              <a:rPr lang="en-US" sz="32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Inspection: Allows</a:t>
            </a:r>
            <a:r>
              <a:rPr lang="en-US" sz="32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inspection of React component hierarchies.</a:t>
            </a:r>
          </a:p>
          <a:p>
            <a:pPr marL="831209" lvl="1" indent="-415605" algn="l">
              <a:lnSpc>
                <a:spcPts val="4684"/>
              </a:lnSpc>
              <a:buAutoNum type="arabicPeriod"/>
            </a:pPr>
            <a:r>
              <a:rPr lang="en-US" sz="32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State &amp; Props:</a:t>
            </a:r>
            <a:r>
              <a:rPr lang="en-US" sz="32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299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View and edit t</a:t>
            </a:r>
            <a:r>
              <a:rPr lang="en-US" sz="32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he current state and props of components.</a:t>
            </a:r>
          </a:p>
          <a:p>
            <a:pPr marL="831209" lvl="1" indent="-415605" algn="l">
              <a:lnSpc>
                <a:spcPts val="3959"/>
              </a:lnSpc>
              <a:buAutoNum type="arabicPeriod"/>
            </a:pPr>
            <a:r>
              <a:rPr lang="en-US" sz="32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Performance: </a:t>
            </a:r>
            <a:r>
              <a:rPr lang="en-US" sz="32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Analyze component re-renders and performance</a:t>
            </a:r>
          </a:p>
          <a:p>
            <a:pPr marL="831209" lvl="1" indent="-415605" algn="l">
              <a:lnSpc>
                <a:spcPts val="3959"/>
              </a:lnSpc>
            </a:pPr>
            <a:r>
              <a:rPr lang="en-US" sz="32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bottlenecks.</a:t>
            </a:r>
          </a:p>
          <a:p>
            <a:pPr marL="831209" lvl="1" indent="-415605" algn="l">
              <a:lnSpc>
                <a:spcPts val="4674"/>
              </a:lnSpc>
              <a:buAutoNum type="arabicPeriod"/>
            </a:pPr>
            <a:r>
              <a:rPr lang="en-US" sz="32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Navigation: </a:t>
            </a:r>
            <a:r>
              <a:rPr lang="en-US" sz="3299" spc="-27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Conveniently navigate</a:t>
            </a:r>
            <a:r>
              <a:rPr lang="en-US" sz="32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through the entire component tree.</a:t>
            </a:r>
          </a:p>
          <a:p>
            <a:pPr marL="831209" lvl="1" indent="-415605" algn="l">
              <a:lnSpc>
                <a:spcPts val="3959"/>
              </a:lnSpc>
              <a:buAutoNum type="arabicPeriod"/>
            </a:pPr>
            <a:r>
              <a:rPr lang="en-US" sz="32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Filtering</a:t>
            </a:r>
            <a:r>
              <a:rPr lang="en-US" sz="3299" spc="-27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: Filter components </a:t>
            </a:r>
            <a:r>
              <a:rPr lang="en-US" sz="32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by name or source to locate them</a:t>
            </a:r>
          </a:p>
          <a:p>
            <a:pPr marL="831209" lvl="1" indent="-415605" algn="l">
              <a:lnSpc>
                <a:spcPts val="3959"/>
              </a:lnSpc>
            </a:pPr>
            <a:r>
              <a:rPr lang="en-US" sz="32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quickly.</a:t>
            </a:r>
          </a:p>
          <a:p>
            <a:pPr marL="831209" lvl="1" indent="-415605" algn="l">
              <a:lnSpc>
                <a:spcPts val="3959"/>
              </a:lnSpc>
              <a:buAutoNum type="arabicPeriod"/>
            </a:pPr>
            <a:r>
              <a:rPr lang="en-US" sz="3299" spc="-27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Real-time Feedback:</a:t>
            </a:r>
            <a:r>
              <a:rPr lang="en-US" sz="3299" spc="-27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See live changes </a:t>
            </a:r>
            <a:r>
              <a:rPr lang="en-US" sz="3299" spc="-27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as you modify state or props.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63048" y="615874"/>
            <a:ext cx="13331190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79"/>
              </a:lnSpc>
            </a:pPr>
            <a:r>
              <a:rPr lang="en-US" sz="7399" spc="-35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Inspecting with React Dev Tools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72134" y="3488998"/>
            <a:ext cx="8613030" cy="3878116"/>
          </a:xfrm>
          <a:custGeom>
            <a:avLst/>
            <a:gdLst/>
            <a:ahLst/>
            <a:cxnLst/>
            <a:rect l="l" t="t" r="r" b="b"/>
            <a:pathLst>
              <a:path w="8613030" h="3878116">
                <a:moveTo>
                  <a:pt x="0" y="0"/>
                </a:moveTo>
                <a:lnTo>
                  <a:pt x="8613030" y="0"/>
                </a:lnTo>
                <a:lnTo>
                  <a:pt x="8613030" y="3878116"/>
                </a:lnTo>
                <a:lnTo>
                  <a:pt x="0" y="3878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" r="-4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92969" y="7145764"/>
            <a:ext cx="8831694" cy="3214254"/>
          </a:xfrm>
          <a:custGeom>
            <a:avLst/>
            <a:gdLst/>
            <a:ahLst/>
            <a:cxnLst/>
            <a:rect l="l" t="t" r="r" b="b"/>
            <a:pathLst>
              <a:path w="8831694" h="3214254">
                <a:moveTo>
                  <a:pt x="0" y="0"/>
                </a:moveTo>
                <a:lnTo>
                  <a:pt x="8831694" y="0"/>
                </a:lnTo>
                <a:lnTo>
                  <a:pt x="8831694" y="3214254"/>
                </a:lnTo>
                <a:lnTo>
                  <a:pt x="0" y="3214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8" b="-14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24952" y="-22222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9763" y="911296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962" y="1599459"/>
            <a:ext cx="10723458" cy="8262358"/>
          </a:xfrm>
          <a:custGeom>
            <a:avLst/>
            <a:gdLst/>
            <a:ahLst/>
            <a:cxnLst/>
            <a:rect l="l" t="t" r="r" b="b"/>
            <a:pathLst>
              <a:path w="10723458" h="8262358">
                <a:moveTo>
                  <a:pt x="0" y="0"/>
                </a:moveTo>
                <a:lnTo>
                  <a:pt x="10723458" y="0"/>
                </a:lnTo>
                <a:lnTo>
                  <a:pt x="10723458" y="8262358"/>
                </a:lnTo>
                <a:lnTo>
                  <a:pt x="0" y="8262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83127" y="356704"/>
            <a:ext cx="1410708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999" spc="-38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How React Works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7588" y="1757325"/>
            <a:ext cx="10086206" cy="846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8"/>
              </a:lnSpc>
            </a:pPr>
            <a:r>
              <a:rPr lang="en-US" sz="3399" spc="1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Root Component:</a:t>
            </a:r>
          </a:p>
          <a:p>
            <a:pPr marL="991974" lvl="1" indent="-495987" algn="l">
              <a:lnSpc>
                <a:spcPts val="3087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The App is the </a:t>
            </a: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main or root component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of a React application.</a:t>
            </a:r>
          </a:p>
          <a:p>
            <a:pPr marL="991974" lvl="1" indent="-495987" algn="l">
              <a:lnSpc>
                <a:spcPts val="3076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It's the starting point of your React component tree.</a:t>
            </a:r>
          </a:p>
          <a:p>
            <a:pPr algn="l">
              <a:lnSpc>
                <a:spcPts val="4005"/>
              </a:lnSpc>
            </a:pPr>
            <a:r>
              <a:rPr lang="en-US" sz="3399" spc="3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Virtual DOM:</a:t>
            </a:r>
          </a:p>
          <a:p>
            <a:pPr marL="971336" lvl="1" indent="-485668" algn="l">
              <a:lnSpc>
                <a:spcPts val="3087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 creates an </a:t>
            </a: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in-memory structure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called the </a:t>
            </a: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virtual DOM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  <a:p>
            <a:pPr marL="971336" lvl="1" indent="-485668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Different from the actual browser DOM.</a:t>
            </a:r>
          </a:p>
          <a:p>
            <a:pPr marL="971336" lvl="1" indent="-485668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It's a l</a:t>
            </a: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ightweight representation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where each node stands for a</a:t>
            </a:r>
          </a:p>
          <a:p>
            <a:pPr marL="971336" lvl="1" indent="-485668" algn="l">
              <a:lnSpc>
                <a:spcPts val="3076"/>
              </a:lnSpc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component and its attributes.</a:t>
            </a:r>
          </a:p>
          <a:p>
            <a:pPr algn="l">
              <a:lnSpc>
                <a:spcPts val="4005"/>
              </a:lnSpc>
            </a:pPr>
            <a:r>
              <a:rPr lang="en-US" sz="3399" spc="3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Reconciliation Process:</a:t>
            </a:r>
          </a:p>
          <a:p>
            <a:pPr marL="971336" lvl="1" indent="-485668" algn="l">
              <a:lnSpc>
                <a:spcPts val="3087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When component data changes, React updates the virtual DOM's</a:t>
            </a:r>
          </a:p>
          <a:p>
            <a:pPr marL="971336" lvl="1" indent="-485668" algn="l">
              <a:lnSpc>
                <a:spcPts val="3065"/>
              </a:lnSpc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state to mirror these changes.</a:t>
            </a:r>
          </a:p>
          <a:p>
            <a:pPr marL="969961" lvl="1" indent="-484980" algn="l">
              <a:lnSpc>
                <a:spcPts val="3011"/>
              </a:lnSpc>
              <a:buFont typeface="Arial"/>
              <a:buChar char="•"/>
            </a:pP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React then compares 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the current and previous versions of the virtual DOM.</a:t>
            </a:r>
          </a:p>
          <a:p>
            <a:pPr marL="971336" lvl="1" indent="-485668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 </a:t>
            </a: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identifies the specific nodes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that need updating.</a:t>
            </a:r>
          </a:p>
          <a:p>
            <a:pPr marL="971116" lvl="1" indent="-485558" algn="l">
              <a:lnSpc>
                <a:spcPts val="3065"/>
              </a:lnSpc>
              <a:buFont typeface="Arial"/>
              <a:buChar char="•"/>
            </a:pPr>
            <a:r>
              <a:rPr lang="en-US" sz="2599" spc="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Only these nodes are updated in the</a:t>
            </a:r>
            <a:r>
              <a:rPr lang="en-US" sz="2599" spc="23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 real browser DOM</a:t>
            </a:r>
            <a:r>
              <a:rPr lang="en-US" sz="2599" spc="2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, making it efficient.</a:t>
            </a:r>
          </a:p>
          <a:p>
            <a:pPr marL="971336" lvl="1" indent="-485668" algn="l">
              <a:lnSpc>
                <a:spcPts val="3119"/>
              </a:lnSpc>
            </a:pPr>
            <a:endParaRPr lang="en-US" sz="2599" spc="23">
              <a:solidFill>
                <a:srgbClr val="000000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39351" y="2857429"/>
            <a:ext cx="6320133" cy="6150017"/>
          </a:xfrm>
          <a:custGeom>
            <a:avLst/>
            <a:gdLst/>
            <a:ahLst/>
            <a:cxnLst/>
            <a:rect l="l" t="t" r="r" b="b"/>
            <a:pathLst>
              <a:path w="6320133" h="6150017">
                <a:moveTo>
                  <a:pt x="0" y="0"/>
                </a:moveTo>
                <a:lnTo>
                  <a:pt x="6320134" y="0"/>
                </a:lnTo>
                <a:lnTo>
                  <a:pt x="6320134" y="6150017"/>
                </a:lnTo>
                <a:lnTo>
                  <a:pt x="0" y="6150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763" b="-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69842" y="-98861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24952" y="35670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9763" y="911296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2665" y="1644276"/>
            <a:ext cx="13236753" cy="8081268"/>
          </a:xfrm>
          <a:custGeom>
            <a:avLst/>
            <a:gdLst/>
            <a:ahLst/>
            <a:cxnLst/>
            <a:rect l="l" t="t" r="r" b="b"/>
            <a:pathLst>
              <a:path w="13236753" h="8081268">
                <a:moveTo>
                  <a:pt x="0" y="0"/>
                </a:moveTo>
                <a:lnTo>
                  <a:pt x="13236753" y="0"/>
                </a:lnTo>
                <a:lnTo>
                  <a:pt x="13236753" y="8081268"/>
                </a:lnTo>
                <a:lnTo>
                  <a:pt x="0" y="8081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6455" b="-73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69842" y="-988613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2508" y="1634751"/>
            <a:ext cx="12946467" cy="76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5"/>
              </a:lnSpc>
            </a:pPr>
            <a:r>
              <a:rPr lang="en-US" sz="3799" b="1" spc="11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React and ReactDOM:</a:t>
            </a:r>
          </a:p>
          <a:p>
            <a:pPr marL="965195" lvl="1" indent="-482598" algn="l">
              <a:lnSpc>
                <a:spcPts val="3587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The actual updating of the browser's DOM isn't done by React itself.</a:t>
            </a:r>
          </a:p>
          <a:p>
            <a:pPr marL="965195" lvl="1" indent="-482598" algn="l">
              <a:lnSpc>
                <a:spcPts val="3549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It's handled by a companion library called react-dom.</a:t>
            </a:r>
          </a:p>
          <a:p>
            <a:pPr algn="l">
              <a:lnSpc>
                <a:spcPts val="4500"/>
              </a:lnSpc>
            </a:pPr>
            <a:r>
              <a:rPr lang="en-US" sz="3799" b="1" spc="11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Root Element:</a:t>
            </a:r>
          </a:p>
          <a:p>
            <a:pPr marL="965195" lvl="1" indent="-482598" algn="l">
              <a:lnSpc>
                <a:spcPts val="3587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The root div acts as a container for the React app.</a:t>
            </a:r>
          </a:p>
          <a:p>
            <a:pPr marL="965195" lvl="1" indent="-482598" algn="l">
              <a:lnSpc>
                <a:spcPts val="357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The script tag is where the React app starts executing.</a:t>
            </a:r>
          </a:p>
          <a:p>
            <a:pPr marL="965195" lvl="1" indent="-482598" algn="l">
              <a:lnSpc>
                <a:spcPts val="357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If you check main.tsx, the component tree is rendered inside this</a:t>
            </a:r>
          </a:p>
          <a:p>
            <a:pPr marL="965195" lvl="1" indent="-482598" algn="l">
              <a:lnSpc>
                <a:spcPts val="3549"/>
              </a:lnSpc>
            </a:pPr>
            <a:r>
              <a:rPr lang="en-US" sz="2999" spc="3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root element.</a:t>
            </a:r>
          </a:p>
          <a:p>
            <a:pPr algn="l">
              <a:lnSpc>
                <a:spcPts val="4500"/>
              </a:lnSpc>
            </a:pPr>
            <a:r>
              <a:rPr lang="en-US" sz="3799" b="1" spc="35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Strict Mode Component:</a:t>
            </a:r>
          </a:p>
          <a:p>
            <a:pPr marL="965195" lvl="1" indent="-482598" algn="l">
              <a:lnSpc>
                <a:spcPts val="3587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It's a special component in React.</a:t>
            </a:r>
          </a:p>
          <a:p>
            <a:pPr marL="965195" lvl="1" indent="-482598" algn="l">
              <a:lnSpc>
                <a:spcPts val="357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Doesn't have a visual representation.</a:t>
            </a:r>
          </a:p>
          <a:p>
            <a:pPr marL="965195" lvl="1" indent="-482598" algn="l">
              <a:lnSpc>
                <a:spcPts val="352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Its purpose is to spot potential issues in your React app.</a:t>
            </a:r>
          </a:p>
          <a:p>
            <a:pPr algn="l">
              <a:lnSpc>
                <a:spcPts val="4512"/>
              </a:lnSpc>
            </a:pPr>
            <a:r>
              <a:rPr lang="en-US" sz="3799" b="1" spc="11">
                <a:solidFill>
                  <a:srgbClr val="B01513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Platform Independence:</a:t>
            </a:r>
          </a:p>
          <a:p>
            <a:pPr marL="965195" lvl="1" indent="-482598" algn="l">
              <a:lnSpc>
                <a:spcPts val="357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React's design allows it to be</a:t>
            </a:r>
            <a:r>
              <a:rPr lang="en-US" sz="2999" spc="28">
                <a:solidFill>
                  <a:srgbClr val="1E1E3A"/>
                </a:solidFill>
                <a:latin typeface="Georgia Pro"/>
                <a:ea typeface="Georgia Pro"/>
                <a:cs typeface="Georgia Pro"/>
                <a:sym typeface="Georgia Pro"/>
              </a:rPr>
              <a:t> platform-agnostic.</a:t>
            </a:r>
          </a:p>
          <a:p>
            <a:pPr marL="965195" lvl="1" indent="-482598" algn="l">
              <a:lnSpc>
                <a:spcPts val="3474"/>
              </a:lnSpc>
              <a:buFont typeface="Arial"/>
              <a:buChar char="•"/>
            </a:pPr>
            <a:r>
              <a:rPr lang="en-US" sz="2999" spc="28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While react-dom helps build web UIs using React, ReactNative can be used to craft mobile app UIs.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424952" y="35670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25870" y="7360259"/>
            <a:ext cx="2162130" cy="2926741"/>
          </a:xfrm>
          <a:custGeom>
            <a:avLst/>
            <a:gdLst/>
            <a:ahLst/>
            <a:cxnLst/>
            <a:rect l="l" t="t" r="r" b="b"/>
            <a:pathLst>
              <a:path w="2162130" h="2926741">
                <a:moveTo>
                  <a:pt x="0" y="0"/>
                </a:moveTo>
                <a:lnTo>
                  <a:pt x="2162130" y="0"/>
                </a:lnTo>
                <a:lnTo>
                  <a:pt x="2162130" y="2926741"/>
                </a:lnTo>
                <a:lnTo>
                  <a:pt x="0" y="2926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17868" y="428625"/>
            <a:ext cx="1410708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9"/>
              </a:lnSpc>
            </a:pPr>
            <a:r>
              <a:rPr lang="en-US" sz="7899" spc="-37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How React Works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76" y="9024082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04528"/>
            <a:ext cx="6055518" cy="6282472"/>
          </a:xfrm>
          <a:custGeom>
            <a:avLst/>
            <a:gdLst/>
            <a:ahLst/>
            <a:cxnLst/>
            <a:rect l="l" t="t" r="r" b="b"/>
            <a:pathLst>
              <a:path w="6055518" h="6282472">
                <a:moveTo>
                  <a:pt x="0" y="0"/>
                </a:moveTo>
                <a:lnTo>
                  <a:pt x="6055518" y="0"/>
                </a:lnTo>
                <a:lnTo>
                  <a:pt x="6055518" y="6282472"/>
                </a:lnTo>
                <a:lnTo>
                  <a:pt x="0" y="628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41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911586"/>
            <a:ext cx="14443528" cy="7972827"/>
          </a:xfrm>
          <a:custGeom>
            <a:avLst/>
            <a:gdLst/>
            <a:ahLst/>
            <a:cxnLst/>
            <a:rect l="l" t="t" r="r" b="b"/>
            <a:pathLst>
              <a:path w="14443528" h="7972827">
                <a:moveTo>
                  <a:pt x="0" y="0"/>
                </a:moveTo>
                <a:lnTo>
                  <a:pt x="14443528" y="0"/>
                </a:lnTo>
                <a:lnTo>
                  <a:pt x="14443528" y="7972827"/>
                </a:lnTo>
                <a:lnTo>
                  <a:pt x="0" y="797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7585" y="1911586"/>
            <a:ext cx="13768667" cy="786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8"/>
              </a:lnSpc>
            </a:pPr>
            <a:r>
              <a:rPr lang="en-US" sz="3399" spc="3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React, Angular, and Vue:</a:t>
            </a:r>
          </a:p>
          <a:p>
            <a:pPr marL="836505" lvl="1" indent="-418253" algn="l">
              <a:lnSpc>
                <a:spcPts val="3087"/>
              </a:lnSpc>
              <a:buFont typeface="Arial"/>
              <a:buChar char="•"/>
            </a:pP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React is a library,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while Angular and Vue.js are frameworks.</a:t>
            </a:r>
          </a:p>
          <a:p>
            <a:pPr marL="836505" lvl="1" indent="-418253" algn="l">
              <a:lnSpc>
                <a:spcPts val="3011"/>
              </a:lnSpc>
              <a:buFont typeface="Arial"/>
              <a:buChar char="•"/>
            </a:pP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React focuses on UI; 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Angular and Vue.js offer comprehensive tools for full app development.</a:t>
            </a:r>
          </a:p>
          <a:p>
            <a:pPr algn="l">
              <a:lnSpc>
                <a:spcPts val="3920"/>
              </a:lnSpc>
            </a:pPr>
            <a:r>
              <a:rPr lang="en-US" sz="3399" spc="3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Library vs. Framework:</a:t>
            </a:r>
          </a:p>
          <a:p>
            <a:pPr marL="836505" lvl="1" indent="-418253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E1144"/>
                </a:solidFill>
                <a:latin typeface="Georgia Pro"/>
                <a:ea typeface="Georgia Pro"/>
                <a:cs typeface="Georgia Pro"/>
                <a:sym typeface="Georgia Pro"/>
              </a:rPr>
              <a:t>A library offers</a:t>
            </a: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 specific functionality.</a:t>
            </a:r>
          </a:p>
          <a:p>
            <a:pPr marL="836505" lvl="1" indent="-418253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A framework</a:t>
            </a:r>
            <a:r>
              <a:rPr lang="en-US" sz="2599" spc="24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provides a set of tools and guidelines.</a:t>
            </a:r>
          </a:p>
          <a:p>
            <a:pPr marL="836505" lvl="1" indent="-418253" algn="l">
              <a:lnSpc>
                <a:spcPts val="3076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In simpler terms: </a:t>
            </a: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React is a tool; Angular and Vue.js are toolsets.</a:t>
            </a:r>
          </a:p>
          <a:p>
            <a:pPr algn="l">
              <a:lnSpc>
                <a:spcPts val="4005"/>
              </a:lnSpc>
            </a:pPr>
            <a:r>
              <a:rPr lang="en-US" sz="3399" spc="1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React's Specialty:</a:t>
            </a:r>
          </a:p>
          <a:p>
            <a:pPr marL="836505" lvl="1" indent="-418253" algn="l">
              <a:lnSpc>
                <a:spcPts val="3087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React's main role is </a:t>
            </a: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crafting dynamic, interactive UIs.</a:t>
            </a:r>
          </a:p>
          <a:p>
            <a:pPr marL="836505" lvl="1" indent="-418253" algn="l">
              <a:lnSpc>
                <a:spcPts val="3011"/>
              </a:lnSpc>
              <a:buFont typeface="Arial"/>
              <a:buChar char="•"/>
            </a:pP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It doesn't handle 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routing, HTTP calls, state management, and more.</a:t>
            </a:r>
          </a:p>
          <a:p>
            <a:pPr algn="l">
              <a:lnSpc>
                <a:spcPts val="3920"/>
              </a:lnSpc>
            </a:pPr>
            <a:r>
              <a:rPr lang="en-US" sz="3399" spc="10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React's Flexibility:</a:t>
            </a:r>
          </a:p>
          <a:p>
            <a:pPr marL="836505" lvl="1" indent="-418253" algn="l">
              <a:lnSpc>
                <a:spcPts val="3065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React </a:t>
            </a: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doesn't dictate tool choices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other app aspects.</a:t>
            </a:r>
          </a:p>
          <a:p>
            <a:pPr marL="836505" lvl="1" indent="-418253" algn="l">
              <a:lnSpc>
                <a:spcPts val="3022"/>
              </a:lnSpc>
              <a:buFont typeface="Arial"/>
              <a:buChar char="•"/>
            </a:pP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Developers pick what fits their project best.</a:t>
            </a:r>
          </a:p>
          <a:p>
            <a:pPr algn="l">
              <a:lnSpc>
                <a:spcPts val="4037"/>
              </a:lnSpc>
            </a:pPr>
            <a:r>
              <a:rPr lang="en-US" sz="3399" spc="31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About Angular and Vue.js:</a:t>
            </a:r>
          </a:p>
          <a:p>
            <a:pPr marL="836505" lvl="1" indent="-418253" algn="l">
              <a:lnSpc>
                <a:spcPts val="3011"/>
              </a:lnSpc>
              <a:buFont typeface="Arial"/>
              <a:buChar char="•"/>
            </a:pP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Angular, 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developed by Google, provides a robust framework with a steep learning curve.</a:t>
            </a:r>
          </a:p>
          <a:p>
            <a:pPr marL="836505" lvl="1" indent="-418253" algn="l">
              <a:lnSpc>
                <a:spcPts val="2935"/>
              </a:lnSpc>
              <a:buFont typeface="Arial"/>
              <a:buChar char="•"/>
            </a:pPr>
            <a:r>
              <a:rPr lang="en-US" sz="2599" spc="24">
                <a:solidFill>
                  <a:srgbClr val="02051F"/>
                </a:solidFill>
                <a:latin typeface="Georgia Pro"/>
                <a:ea typeface="Georgia Pro"/>
                <a:cs typeface="Georgia Pro"/>
                <a:sym typeface="Georgia Pro"/>
              </a:rPr>
              <a:t>Vue.js is known for its simplicity</a:t>
            </a:r>
            <a:r>
              <a:rPr lang="en-US" sz="2599" spc="24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ease of integration, making</a:t>
            </a:r>
          </a:p>
          <a:p>
            <a:pPr marL="836505" lvl="1" indent="-418253" algn="l">
              <a:lnSpc>
                <a:spcPts val="3119"/>
              </a:lnSpc>
            </a:pPr>
            <a:r>
              <a:rPr lang="en-US" sz="2599" spc="2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it beginner-friendly.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21854" y="428625"/>
            <a:ext cx="14107084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59"/>
              </a:lnSpc>
            </a:pPr>
            <a:r>
              <a:rPr lang="en-US" sz="7799" spc="-37">
                <a:solidFill>
                  <a:srgbClr val="FFDE59"/>
                </a:solidFill>
                <a:latin typeface="Georgia Pro"/>
                <a:ea typeface="Georgia Pro"/>
                <a:cs typeface="Georgia Pro"/>
                <a:sym typeface="Georgia Pro"/>
              </a:rPr>
              <a:t>React Vs Angular vs Vue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65855" y="-907818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28938" y="267821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01578" y="1156553"/>
            <a:ext cx="13342872" cy="8101747"/>
          </a:xfrm>
          <a:custGeom>
            <a:avLst/>
            <a:gdLst/>
            <a:ahLst/>
            <a:cxnLst/>
            <a:rect l="l" t="t" r="r" b="b"/>
            <a:pathLst>
              <a:path w="13342872" h="8101747">
                <a:moveTo>
                  <a:pt x="0" y="0"/>
                </a:moveTo>
                <a:lnTo>
                  <a:pt x="13342873" y="0"/>
                </a:lnTo>
                <a:lnTo>
                  <a:pt x="13342873" y="8101747"/>
                </a:lnTo>
                <a:lnTo>
                  <a:pt x="0" y="81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" b="-3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496" y="1942035"/>
            <a:ext cx="9495554" cy="7316265"/>
          </a:xfrm>
          <a:custGeom>
            <a:avLst/>
            <a:gdLst/>
            <a:ahLst/>
            <a:cxnLst/>
            <a:rect l="l" t="t" r="r" b="b"/>
            <a:pathLst>
              <a:path w="9495554" h="7316265">
                <a:moveTo>
                  <a:pt x="0" y="0"/>
                </a:moveTo>
                <a:lnTo>
                  <a:pt x="9495554" y="0"/>
                </a:lnTo>
                <a:lnTo>
                  <a:pt x="9495554" y="7316265"/>
                </a:lnTo>
                <a:lnTo>
                  <a:pt x="0" y="731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2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41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9496" y="2257425"/>
            <a:ext cx="9495554" cy="701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fetch: 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Modern 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JavaScript API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network requests.</a:t>
            </a:r>
          </a:p>
          <a:p>
            <a:pPr marL="951406" lvl="1" indent="-475703" algn="l">
              <a:lnSpc>
                <a:spcPts val="5148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Promise-Based: 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Returns 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a Promise with a Response object.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Usage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: Default is GET. For POST use method: 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'POST'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Response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: Use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 .then()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and response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.json()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for JSON data.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Errors: 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Doesn't reject on 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HTTP errors.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Check response.ok.</a:t>
            </a:r>
          </a:p>
          <a:p>
            <a:pPr marL="951406" lvl="1" indent="-475703" algn="l">
              <a:lnSpc>
                <a:spcPts val="4559"/>
              </a:lnSpc>
              <a:buAutoNum type="arabicPeriod"/>
            </a:pPr>
            <a:r>
              <a:rPr lang="en-US" sz="3799">
                <a:solidFill>
                  <a:srgbClr val="B01513"/>
                </a:solidFill>
                <a:latin typeface="Georgia Pro"/>
                <a:ea typeface="Georgia Pro"/>
                <a:cs typeface="Georgia Pro"/>
                <a:sym typeface="Georgia Pro"/>
              </a:rPr>
              <a:t>Headers:</a:t>
            </a:r>
            <a:r>
              <a:rPr lang="en-US" sz="379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 Managed using the </a:t>
            </a:r>
            <a:r>
              <a:rPr lang="en-US" sz="3799">
                <a:solidFill>
                  <a:srgbClr val="145DA0"/>
                </a:solidFill>
                <a:latin typeface="Georgia Pro"/>
                <a:ea typeface="Georgia Pro"/>
                <a:cs typeface="Georgia Pro"/>
                <a:sym typeface="Georgia Pro"/>
              </a:rPr>
              <a:t>Headers API.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01508" y="795300"/>
            <a:ext cx="14107084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300" spc="-30">
                <a:solidFill>
                  <a:srgbClr val="F2C270"/>
                </a:solidFill>
                <a:latin typeface="Georgia Pro"/>
                <a:ea typeface="Georgia Pro"/>
                <a:cs typeface="Georgia Pro"/>
                <a:sym typeface="Georgia Pro"/>
              </a:rPr>
              <a:t>Data fetching using Fetch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61820" y="5600167"/>
            <a:ext cx="7546110" cy="4857266"/>
          </a:xfrm>
          <a:custGeom>
            <a:avLst/>
            <a:gdLst/>
            <a:ahLst/>
            <a:cxnLst/>
            <a:rect l="l" t="t" r="r" b="b"/>
            <a:pathLst>
              <a:path w="7546110" h="4857266">
                <a:moveTo>
                  <a:pt x="0" y="0"/>
                </a:moveTo>
                <a:lnTo>
                  <a:pt x="7546110" y="0"/>
                </a:lnTo>
                <a:lnTo>
                  <a:pt x="7546110" y="4857266"/>
                </a:lnTo>
                <a:lnTo>
                  <a:pt x="0" y="48572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" b="-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4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816" y="9144000"/>
            <a:ext cx="1490602" cy="1143000"/>
          </a:xfrm>
          <a:custGeom>
            <a:avLst/>
            <a:gdLst/>
            <a:ahLst/>
            <a:cxnLst/>
            <a:rect l="l" t="t" r="r" b="b"/>
            <a:pathLst>
              <a:path w="1490602" h="1143000">
                <a:moveTo>
                  <a:pt x="0" y="0"/>
                </a:moveTo>
                <a:lnTo>
                  <a:pt x="1490602" y="0"/>
                </a:lnTo>
                <a:lnTo>
                  <a:pt x="1490602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4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81898" y="4524964"/>
            <a:ext cx="13924204" cy="201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12000" spc="22">
                <a:solidFill>
                  <a:srgbClr val="EBEBEB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 !!!!!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1344263" y="3569827"/>
            <a:ext cx="11958151" cy="1929323"/>
            <a:chOff x="0" y="0"/>
            <a:chExt cx="3149472" cy="5081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2C1F3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707824" y="-875564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6970" y="30007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89" y="0"/>
                </a:lnTo>
                <a:lnTo>
                  <a:pt x="2632889" y="2632889"/>
                </a:lnTo>
                <a:lnTo>
                  <a:pt x="0" y="263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7745" y="9056335"/>
            <a:ext cx="2632889" cy="2632889"/>
          </a:xfrm>
          <a:custGeom>
            <a:avLst/>
            <a:gdLst/>
            <a:ahLst/>
            <a:cxnLst/>
            <a:rect l="l" t="t" r="r" b="b"/>
            <a:pathLst>
              <a:path w="2632889" h="2632889">
                <a:moveTo>
                  <a:pt x="0" y="0"/>
                </a:moveTo>
                <a:lnTo>
                  <a:pt x="2632890" y="0"/>
                </a:lnTo>
                <a:lnTo>
                  <a:pt x="2632890" y="2632890"/>
                </a:lnTo>
                <a:lnTo>
                  <a:pt x="0" y="263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2662</Words>
  <Application>Microsoft Office PowerPoint</Application>
  <PresentationFormat>Custom</PresentationFormat>
  <Paragraphs>435</Paragraphs>
  <Slides>96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3" baseType="lpstr">
      <vt:lpstr>Canva Sans</vt:lpstr>
      <vt:lpstr>Cooper Hewitt Bold</vt:lpstr>
      <vt:lpstr>Cooper Hewitt</vt:lpstr>
      <vt:lpstr>Georgia Pro</vt:lpstr>
      <vt:lpstr>Canva Sans Bold</vt:lpstr>
      <vt:lpstr>Arial</vt:lpstr>
      <vt:lpstr>Mokoto</vt:lpstr>
      <vt:lpstr>Evolventa</vt:lpstr>
      <vt:lpstr>Georgia Pro Italics</vt:lpstr>
      <vt:lpstr>Georgia Pro Bold</vt:lpstr>
      <vt:lpstr>Archivo Black</vt:lpstr>
      <vt:lpstr>Oilvare Base</vt:lpstr>
      <vt:lpstr>Tomorrow</vt:lpstr>
      <vt:lpstr>Calibri</vt:lpstr>
      <vt:lpstr>Poppins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Development</dc:title>
  <cp:lastModifiedBy>TEJAS SANTOSH NALAWADE</cp:lastModifiedBy>
  <cp:revision>3</cp:revision>
  <dcterms:created xsi:type="dcterms:W3CDTF">2006-08-16T00:00:00Z</dcterms:created>
  <dcterms:modified xsi:type="dcterms:W3CDTF">2025-01-23T04:30:38Z</dcterms:modified>
  <dc:identifier>DAGcSkRlYT8</dc:identifier>
</cp:coreProperties>
</file>